
<file path=[Content_Types].xml><?xml version="1.0" encoding="utf-8"?>
<Types xmlns="http://schemas.openxmlformats.org/package/2006/content-types"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94.xml" ContentType="application/vnd.openxmlformats-officedocument.presentationml.slide+xml"/>
  <Override PartName="/ppt/slides/slide142.xml" ContentType="application/vnd.openxmlformats-officedocument.presentationml.slide+xml"/>
  <Override PartName="/ppt/slides/slide36.xml" ContentType="application/vnd.openxmlformats-officedocument.presentationml.slide+xml"/>
  <Override PartName="/ppt/slides/slide83.xml" ContentType="application/vnd.openxmlformats-officedocument.presentationml.slide+xml"/>
  <Override PartName="/ppt/slides/slide120.xml" ContentType="application/vnd.openxmlformats-officedocument.presentationml.slide+xml"/>
  <Override PartName="/ppt/slides/slide131.xml" ContentType="application/vnd.openxmlformats-officedocument.presentationml.slide+xml"/>
  <Override PartName="/ppt/slideLayouts/slideLayout46.xml" ContentType="application/vnd.openxmlformats-officedocument.presentationml.slideLayout+xml"/>
  <Override PartName="/ppt/slides/slide25.xml" ContentType="application/vnd.openxmlformats-officedocument.presentationml.slide+xml"/>
  <Override PartName="/ppt/slides/slide72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5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ableStyles.xml" ContentType="application/vnd.openxmlformats-officedocument.presentationml.tableStyles+xml"/>
  <Override PartName="/ppt/slides/slide147.xml" ContentType="application/vnd.openxmlformats-officedocument.presentationml.slide+xml"/>
  <Override PartName="/ppt/slides/slide158.xml" ContentType="application/vnd.openxmlformats-officedocument.presentationml.slide+xml"/>
  <Override PartName="/ppt/slides/slide99.xml" ContentType="application/vnd.openxmlformats-officedocument.presentationml.slide+xml"/>
  <Override PartName="/ppt/slides/slide136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slides/slide107.xml" ContentType="application/vnd.openxmlformats-officedocument.presentationml.slide+xml"/>
  <Override PartName="/ppt/slides/slide125.xml" ContentType="application/vnd.openxmlformats-officedocument.presentationml.slide+xml"/>
  <Override PartName="/ppt/slides/slide143.xml" ContentType="application/vnd.openxmlformats-officedocument.presentationml.slide+xml"/>
  <Override PartName="/ppt/slides/slide154.xml" ContentType="application/vnd.openxmlformats-officedocument.presentationml.slide+xml"/>
  <Override PartName="/ppt/viewProps.xml" ContentType="application/vnd.openxmlformats-officedocument.presentationml.viewProp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48.xml" ContentType="application/vnd.openxmlformats-officedocument.presentationml.slide+xml"/>
  <Override PartName="/ppt/slides/slide66.xml" ContentType="application/vnd.openxmlformats-officedocument.presentationml.slide+xml"/>
  <Override PartName="/ppt/slides/slide95.xml" ContentType="application/vnd.openxmlformats-officedocument.presentationml.slide+xml"/>
  <Override PartName="/ppt/slides/slide103.xml" ContentType="application/vnd.openxmlformats-officedocument.presentationml.slide+xml"/>
  <Override PartName="/ppt/slides/slide114.xml" ContentType="application/vnd.openxmlformats-officedocument.presentationml.slide+xml"/>
  <Override PartName="/ppt/slides/slide132.xml" ContentType="application/vnd.openxmlformats-officedocument.presentationml.slide+xml"/>
  <Override PartName="/ppt/slides/slide150.xml" ContentType="application/vnd.openxmlformats-officedocument.presentationml.slide+xml"/>
  <Override PartName="/ppt/slides/slide161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29.xml" ContentType="application/vnd.openxmlformats-officedocument.presentationml.slideLayout+xml"/>
  <Default Extension="png" ContentType="image/png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55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slides/slide121.xml" ContentType="application/vnd.openxmlformats-officedocument.presentationml.slide+xml"/>
  <Override PartName="/ppt/presProps.xml" ContentType="application/vnd.openxmlformats-officedocument.presentationml.presProps+xml"/>
  <Override PartName="/ppt/slideLayouts/slideLayout18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33.xml" ContentType="application/vnd.openxmlformats-officedocument.presentationml.slide+xml"/>
  <Override PartName="/ppt/slides/slide44.xml" ContentType="application/vnd.openxmlformats-officedocument.presentationml.slide+xml"/>
  <Override PartName="/ppt/slides/slide62.xml" ContentType="application/vnd.openxmlformats-officedocument.presentationml.slide+xml"/>
  <Override PartName="/ppt/slides/slide80.xml" ContentType="application/vnd.openxmlformats-officedocument.presentationml.slide+xml"/>
  <Override PartName="/ppt/slides/slide91.xml" ContentType="application/vnd.openxmlformats-officedocument.presentationml.slide+xml"/>
  <Override PartName="/ppt/slides/slide110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43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22.xml" ContentType="application/vnd.openxmlformats-officedocument.presentationml.slide+xml"/>
  <Override PartName="/ppt/slides/slide51.xml" ContentType="application/vnd.openxmlformats-officedocument.presentationml.slide+xml"/>
  <Override PartName="/ppt/slideLayouts/slideLayout14.xml" ContentType="application/vnd.openxmlformats-officedocument.presentationml.slideLayout+xml"/>
  <Override PartName="/ppt/slideLayouts/slideLayout32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40.xml" ContentType="application/vnd.openxmlformats-officedocument.presentationml.slide+xml"/>
  <Override PartName="/ppt/slides/slide159.xml" ContentType="application/vnd.openxmlformats-officedocument.presentationml.slide+xml"/>
  <Override PartName="/ppt/slideLayouts/slideLayout21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s/slide119.xml" ContentType="application/vnd.openxmlformats-officedocument.presentationml.slide+xml"/>
  <Override PartName="/ppt/slides/slide148.xml" ContentType="application/vnd.openxmlformats-officedocument.presentationml.slide+xml"/>
  <Override PartName="/ppt/slideLayouts/slideLayout10.xml" ContentType="application/vnd.openxmlformats-officedocument.presentationml.slideLayout+xml"/>
  <Override PartName="/ppt/slides/slide89.xml" ContentType="application/vnd.openxmlformats-officedocument.presentationml.slide+xml"/>
  <Override PartName="/ppt/slides/slide108.xml" ContentType="application/vnd.openxmlformats-officedocument.presentationml.slide+xml"/>
  <Override PartName="/ppt/slides/slide126.xml" ContentType="application/vnd.openxmlformats-officedocument.presentationml.slide+xml"/>
  <Override PartName="/ppt/slides/slide137.xml" ContentType="application/vnd.openxmlformats-officedocument.presentationml.slide+xml"/>
  <Override PartName="/ppt/slides/slide155.xml" ContentType="application/vnd.openxmlformats-officedocument.presentationml.slide+xml"/>
  <Override PartName="/ppt/slides/slide49.xml" ContentType="application/vnd.openxmlformats-officedocument.presentationml.slide+xml"/>
  <Override PartName="/ppt/slides/slide78.xml" ContentType="application/vnd.openxmlformats-officedocument.presentationml.slide+xml"/>
  <Override PartName="/ppt/slides/slide96.xml" ContentType="application/vnd.openxmlformats-officedocument.presentationml.slide+xml"/>
  <Override PartName="/ppt/slides/slide115.xml" ContentType="application/vnd.openxmlformats-officedocument.presentationml.slide+xml"/>
  <Override PartName="/ppt/slides/slide144.xml" ContentType="application/vnd.openxmlformats-officedocument.presentationml.slide+xml"/>
  <Override PartName="/ppt/slides/slide162.xml" ContentType="application/vnd.openxmlformats-officedocument.presentationml.slide+xml"/>
  <Override PartName="/ppt/handoutMasters/handoutMaster1.xml" ContentType="application/vnd.openxmlformats-officedocument.presentationml.handoutMaster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85.xml" ContentType="application/vnd.openxmlformats-officedocument.presentationml.slide+xml"/>
  <Override PartName="/ppt/slides/slide104.xml" ContentType="application/vnd.openxmlformats-officedocument.presentationml.slide+xml"/>
  <Override PartName="/ppt/slides/slide122.xml" ContentType="application/vnd.openxmlformats-officedocument.presentationml.slide+xml"/>
  <Override PartName="/ppt/slides/slide133.xml" ContentType="application/vnd.openxmlformats-officedocument.presentationml.slide+xml"/>
  <Override PartName="/ppt/slides/slide151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s/slide92.xml" ContentType="application/vnd.openxmlformats-officedocument.presentationml.slide+xml"/>
  <Override PartName="/ppt/slides/slide111.xml" ContentType="application/vnd.openxmlformats-officedocument.presentationml.slide+xml"/>
  <Override PartName="/ppt/slides/slide140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Override PartName="/ppt/slides/slide100.xml" ContentType="application/vnd.openxmlformats-officedocument.presentationml.slide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44.xml" ContentType="application/vnd.openxmlformats-officedocument.presentationml.slideLayout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slideLayouts/slideLayout2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s/slide149.xml" ContentType="application/vnd.openxmlformats-officedocument.presentationml.slide+xml"/>
  <Override PartName="/ppt/slideLayouts/slideLayout11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s/slide138.xml" ContentType="application/vnd.openxmlformats-officedocument.presentationml.slide+xml"/>
  <Override PartName="/ppt/slides/slide79.xml" ContentType="application/vnd.openxmlformats-officedocument.presentationml.slide+xml"/>
  <Override PartName="/ppt/slides/slide109.xml" ContentType="application/vnd.openxmlformats-officedocument.presentationml.slide+xml"/>
  <Override PartName="/ppt/slides/slide127.xml" ContentType="application/vnd.openxmlformats-officedocument.presentationml.slide+xml"/>
  <Override PartName="/ppt/slides/slide145.xml" ContentType="application/vnd.openxmlformats-officedocument.presentationml.slide+xml"/>
  <Override PartName="/ppt/slides/slide156.xml" ContentType="application/vnd.openxmlformats-officedocument.presentationml.slide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slides/slide97.xml" ContentType="application/vnd.openxmlformats-officedocument.presentationml.slide+xml"/>
  <Override PartName="/ppt/slides/slide116.xml" ContentType="application/vnd.openxmlformats-officedocument.presentationml.slide+xml"/>
  <Override PartName="/ppt/slides/slide134.xml" ContentType="application/vnd.openxmlformats-officedocument.presentationml.slide+xml"/>
  <Override PartName="/ppt/slides/slide163.xml" ContentType="application/vnd.openxmlformats-officedocument.presentationml.slide+xml"/>
  <Override PartName="/ppt/slideLayouts/slideLayout9.xml" ContentType="application/vnd.openxmlformats-officedocument.presentationml.slideLayout+xml"/>
  <Override PartName="/ppt/slideMasters/slideMaster2.xml" ContentType="application/vnd.openxmlformats-officedocument.presentationml.slideMaster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57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slides/slide105.xml" ContentType="application/vnd.openxmlformats-officedocument.presentationml.slide+xml"/>
  <Override PartName="/ppt/slides/slide123.xml" ContentType="application/vnd.openxmlformats-officedocument.presentationml.slide+xml"/>
  <Override PartName="/ppt/slides/slide141.xml" ContentType="application/vnd.openxmlformats-officedocument.presentationml.slide+xml"/>
  <Override PartName="/ppt/slides/slide152.xml" ContentType="application/vnd.openxmlformats-officedocument.presentationml.slide+xml"/>
  <Override PartName="/ppt/slideLayouts/slideLayout3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4.xml" ContentType="application/vnd.openxmlformats-officedocument.them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46.xml" ContentType="application/vnd.openxmlformats-officedocument.presentationml.slide+xml"/>
  <Override PartName="/ppt/slides/slide64.xml" ContentType="application/vnd.openxmlformats-officedocument.presentationml.slide+xml"/>
  <Override PartName="/ppt/slides/slide93.xml" ContentType="application/vnd.openxmlformats-officedocument.presentationml.slide+xml"/>
  <Override PartName="/ppt/slides/slide101.xml" ContentType="application/vnd.openxmlformats-officedocument.presentationml.slide+xml"/>
  <Override PartName="/ppt/slides/slide112.xml" ContentType="application/vnd.openxmlformats-officedocument.presentationml.slide+xml"/>
  <Override PartName="/ppt/slides/slide130.xml" ContentType="application/vnd.openxmlformats-officedocument.presentationml.slide+xml"/>
  <Override PartName="/ppt/slideLayouts/slideLayout5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s/slide24.xml" ContentType="application/vnd.openxmlformats-officedocument.presentationml.slide+xml"/>
  <Override PartName="/ppt/slides/slide35.xml" ContentType="application/vnd.openxmlformats-officedocument.presentationml.slide+xml"/>
  <Override PartName="/ppt/slides/slide53.xml" ContentType="application/vnd.openxmlformats-officedocument.presentationml.slide+xml"/>
  <Override PartName="/ppt/slides/slide71.xml" ContentType="application/vnd.openxmlformats-officedocument.presentationml.slide+xml"/>
  <Override PartName="/ppt/slides/slide82.xml" ContentType="application/vnd.openxmlformats-officedocument.presentationml.slide+xml"/>
  <Override PartName="/ppt/slideLayouts/slideLayout16.xml" ContentType="application/vnd.openxmlformats-officedocument.presentationml.slideLayout+xml"/>
  <Default Extension="jpeg" ContentType="image/jpeg"/>
  <Override PartName="/ppt/slideLayouts/slideLayout34.xml" ContentType="application/vnd.openxmlformats-officedocument.presentationml.slideLayout+xml"/>
  <Override PartName="/ppt/slides/slide13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s/slide139.xml" ContentType="application/vnd.openxmlformats-officedocument.presentationml.slide+xml"/>
  <Override PartName="/ppt/slides/slide157.xml" ContentType="application/vnd.openxmlformats-officedocument.presentationml.slide+xml"/>
  <Override PartName="/ppt/slides/slide98.xml" ContentType="application/vnd.openxmlformats-officedocument.presentationml.slide+xml"/>
  <Override PartName="/ppt/slides/slide117.xml" ContentType="application/vnd.openxmlformats-officedocument.presentationml.slide+xml"/>
  <Override PartName="/ppt/slides/slide128.xml" ContentType="application/vnd.openxmlformats-officedocument.presentationml.slide+xml"/>
  <Override PartName="/ppt/slides/slide146.xml" ContentType="application/vnd.openxmlformats-officedocument.presentationml.slide+xml"/>
  <Override PartName="/ppt/slides/slide164.xml" ContentType="application/vnd.openxmlformats-officedocument.presentationml.slide+xml"/>
  <Override PartName="/ppt/slides/slide8.xml" ContentType="application/vnd.openxmlformats-officedocument.presentationml.slide+xml"/>
  <Override PartName="/ppt/slides/slide69.xml" ContentType="application/vnd.openxmlformats-officedocument.presentationml.slide+xml"/>
  <Override PartName="/ppt/slides/slide87.xml" ContentType="application/vnd.openxmlformats-officedocument.presentationml.slide+xml"/>
  <Override PartName="/ppt/slides/slide106.xml" ContentType="application/vnd.openxmlformats-officedocument.presentationml.slide+xml"/>
  <Override PartName="/ppt/slides/slide124.xml" ContentType="application/vnd.openxmlformats-officedocument.presentationml.slide+xml"/>
  <Override PartName="/ppt/slides/slide135.xml" ContentType="application/vnd.openxmlformats-officedocument.presentationml.slide+xml"/>
  <Override PartName="/ppt/slides/slide153.xml" ContentType="application/vnd.openxmlformats-officedocument.presentationml.slide+xml"/>
  <Override PartName="/ppt/slides/slide29.xml" ContentType="application/vnd.openxmlformats-officedocument.presentationml.slide+xml"/>
  <Override PartName="/ppt/slides/slide76.xml" ContentType="application/vnd.openxmlformats-officedocument.presentationml.slide+xml"/>
  <Override PartName="/ppt/slides/slide113.xml" ContentType="application/vnd.openxmlformats-officedocument.presentationml.slide+xml"/>
  <Override PartName="/ppt/slides/slide160.xml" ContentType="application/vnd.openxmlformats-officedocument.presentationml.slide+xml"/>
  <Override PartName="/ppt/slideLayouts/slideLayout39.xml" ContentType="application/vnd.openxmlformats-officedocument.presentationml.slideLayout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102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s/slide43.xml" ContentType="application/vnd.openxmlformats-officedocument.presentationml.slide+xml"/>
  <Override PartName="/ppt/slides/slide90.xml" ContentType="application/vnd.openxmlformats-officedocument.presentationml.slide+xml"/>
  <Override PartName="/ppt/theme/theme1.xml" ContentType="application/vnd.openxmlformats-officedocument.theme+xml"/>
  <Override PartName="/ppt/slides/slide32.xml" ContentType="application/vnd.openxmlformats-officedocument.presentationml.slide+xml"/>
  <Override PartName="/ppt/slideLayouts/slideLayout42.xml" ContentType="application/vnd.openxmlformats-officedocument.presentationml.slideLayout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slideLayouts/slideLayout2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s/slide129.xml" ContentType="application/vnd.openxmlformats-officedocument.presentationml.slide+xml"/>
  <Override PartName="/ppt/slides/slide118.xml" ContentType="application/vnd.openxmlformats-officedocument.presentationml.slide+xml"/>
  <Override PartName="/ppt/slides/slide165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86" r:id="rId2"/>
  </p:sldMasterIdLst>
  <p:notesMasterIdLst>
    <p:notesMasterId r:id="rId168"/>
  </p:notesMasterIdLst>
  <p:handoutMasterIdLst>
    <p:handoutMasterId r:id="rId169"/>
  </p:handoutMasterIdLst>
  <p:sldIdLst>
    <p:sldId id="267" r:id="rId3"/>
    <p:sldId id="270" r:id="rId4"/>
    <p:sldId id="272" r:id="rId5"/>
    <p:sldId id="268" r:id="rId6"/>
    <p:sldId id="273" r:id="rId7"/>
    <p:sldId id="274" r:id="rId8"/>
    <p:sldId id="275" r:id="rId9"/>
    <p:sldId id="276" r:id="rId10"/>
    <p:sldId id="277" r:id="rId11"/>
    <p:sldId id="278" r:id="rId12"/>
    <p:sldId id="279" r:id="rId13"/>
    <p:sldId id="280" r:id="rId14"/>
    <p:sldId id="281" r:id="rId15"/>
    <p:sldId id="282" r:id="rId16"/>
    <p:sldId id="283" r:id="rId17"/>
    <p:sldId id="284" r:id="rId18"/>
    <p:sldId id="285" r:id="rId19"/>
    <p:sldId id="286" r:id="rId20"/>
    <p:sldId id="287" r:id="rId21"/>
    <p:sldId id="288" r:id="rId22"/>
    <p:sldId id="289" r:id="rId23"/>
    <p:sldId id="290" r:id="rId24"/>
    <p:sldId id="291" r:id="rId25"/>
    <p:sldId id="292" r:id="rId26"/>
    <p:sldId id="293" r:id="rId27"/>
    <p:sldId id="294" r:id="rId28"/>
    <p:sldId id="295" r:id="rId29"/>
    <p:sldId id="296" r:id="rId30"/>
    <p:sldId id="297" r:id="rId31"/>
    <p:sldId id="298" r:id="rId32"/>
    <p:sldId id="299" r:id="rId33"/>
    <p:sldId id="300" r:id="rId34"/>
    <p:sldId id="301" r:id="rId35"/>
    <p:sldId id="302" r:id="rId36"/>
    <p:sldId id="303" r:id="rId37"/>
    <p:sldId id="304" r:id="rId38"/>
    <p:sldId id="305" r:id="rId39"/>
    <p:sldId id="306" r:id="rId40"/>
    <p:sldId id="307" r:id="rId41"/>
    <p:sldId id="308" r:id="rId42"/>
    <p:sldId id="309" r:id="rId43"/>
    <p:sldId id="310" r:id="rId44"/>
    <p:sldId id="311" r:id="rId45"/>
    <p:sldId id="312" r:id="rId46"/>
    <p:sldId id="313" r:id="rId47"/>
    <p:sldId id="314" r:id="rId48"/>
    <p:sldId id="315" r:id="rId49"/>
    <p:sldId id="316" r:id="rId50"/>
    <p:sldId id="317" r:id="rId51"/>
    <p:sldId id="318" r:id="rId52"/>
    <p:sldId id="319" r:id="rId53"/>
    <p:sldId id="320" r:id="rId54"/>
    <p:sldId id="321" r:id="rId55"/>
    <p:sldId id="322" r:id="rId56"/>
    <p:sldId id="323" r:id="rId57"/>
    <p:sldId id="324" r:id="rId58"/>
    <p:sldId id="325" r:id="rId59"/>
    <p:sldId id="326" r:id="rId60"/>
    <p:sldId id="327" r:id="rId61"/>
    <p:sldId id="328" r:id="rId62"/>
    <p:sldId id="329" r:id="rId63"/>
    <p:sldId id="330" r:id="rId64"/>
    <p:sldId id="331" r:id="rId65"/>
    <p:sldId id="332" r:id="rId66"/>
    <p:sldId id="333" r:id="rId67"/>
    <p:sldId id="334" r:id="rId68"/>
    <p:sldId id="335" r:id="rId69"/>
    <p:sldId id="336" r:id="rId70"/>
    <p:sldId id="337" r:id="rId71"/>
    <p:sldId id="338" r:id="rId72"/>
    <p:sldId id="339" r:id="rId73"/>
    <p:sldId id="340" r:id="rId74"/>
    <p:sldId id="341" r:id="rId75"/>
    <p:sldId id="342" r:id="rId76"/>
    <p:sldId id="343" r:id="rId77"/>
    <p:sldId id="344" r:id="rId78"/>
    <p:sldId id="345" r:id="rId79"/>
    <p:sldId id="346" r:id="rId80"/>
    <p:sldId id="347" r:id="rId81"/>
    <p:sldId id="348" r:id="rId82"/>
    <p:sldId id="349" r:id="rId83"/>
    <p:sldId id="350" r:id="rId84"/>
    <p:sldId id="351" r:id="rId85"/>
    <p:sldId id="352" r:id="rId86"/>
    <p:sldId id="353" r:id="rId87"/>
    <p:sldId id="354" r:id="rId88"/>
    <p:sldId id="355" r:id="rId89"/>
    <p:sldId id="356" r:id="rId90"/>
    <p:sldId id="357" r:id="rId91"/>
    <p:sldId id="358" r:id="rId92"/>
    <p:sldId id="359" r:id="rId93"/>
    <p:sldId id="360" r:id="rId94"/>
    <p:sldId id="361" r:id="rId95"/>
    <p:sldId id="362" r:id="rId96"/>
    <p:sldId id="363" r:id="rId97"/>
    <p:sldId id="364" r:id="rId98"/>
    <p:sldId id="365" r:id="rId99"/>
    <p:sldId id="366" r:id="rId100"/>
    <p:sldId id="367" r:id="rId101"/>
    <p:sldId id="368" r:id="rId102"/>
    <p:sldId id="369" r:id="rId103"/>
    <p:sldId id="370" r:id="rId104"/>
    <p:sldId id="371" r:id="rId105"/>
    <p:sldId id="372" r:id="rId106"/>
    <p:sldId id="373" r:id="rId107"/>
    <p:sldId id="374" r:id="rId108"/>
    <p:sldId id="375" r:id="rId109"/>
    <p:sldId id="376" r:id="rId110"/>
    <p:sldId id="377" r:id="rId111"/>
    <p:sldId id="378" r:id="rId112"/>
    <p:sldId id="379" r:id="rId113"/>
    <p:sldId id="380" r:id="rId114"/>
    <p:sldId id="381" r:id="rId115"/>
    <p:sldId id="382" r:id="rId116"/>
    <p:sldId id="383" r:id="rId117"/>
    <p:sldId id="384" r:id="rId118"/>
    <p:sldId id="385" r:id="rId119"/>
    <p:sldId id="386" r:id="rId120"/>
    <p:sldId id="387" r:id="rId121"/>
    <p:sldId id="388" r:id="rId122"/>
    <p:sldId id="389" r:id="rId123"/>
    <p:sldId id="390" r:id="rId124"/>
    <p:sldId id="391" r:id="rId125"/>
    <p:sldId id="392" r:id="rId126"/>
    <p:sldId id="393" r:id="rId127"/>
    <p:sldId id="394" r:id="rId128"/>
    <p:sldId id="395" r:id="rId129"/>
    <p:sldId id="396" r:id="rId130"/>
    <p:sldId id="397" r:id="rId131"/>
    <p:sldId id="398" r:id="rId132"/>
    <p:sldId id="399" r:id="rId133"/>
    <p:sldId id="400" r:id="rId134"/>
    <p:sldId id="401" r:id="rId135"/>
    <p:sldId id="402" r:id="rId136"/>
    <p:sldId id="403" r:id="rId137"/>
    <p:sldId id="404" r:id="rId138"/>
    <p:sldId id="405" r:id="rId139"/>
    <p:sldId id="406" r:id="rId140"/>
    <p:sldId id="407" r:id="rId141"/>
    <p:sldId id="408" r:id="rId142"/>
    <p:sldId id="409" r:id="rId143"/>
    <p:sldId id="410" r:id="rId144"/>
    <p:sldId id="411" r:id="rId145"/>
    <p:sldId id="412" r:id="rId146"/>
    <p:sldId id="413" r:id="rId147"/>
    <p:sldId id="414" r:id="rId148"/>
    <p:sldId id="415" r:id="rId149"/>
    <p:sldId id="416" r:id="rId150"/>
    <p:sldId id="417" r:id="rId151"/>
    <p:sldId id="418" r:id="rId152"/>
    <p:sldId id="419" r:id="rId153"/>
    <p:sldId id="420" r:id="rId154"/>
    <p:sldId id="421" r:id="rId155"/>
    <p:sldId id="422" r:id="rId156"/>
    <p:sldId id="423" r:id="rId157"/>
    <p:sldId id="424" r:id="rId158"/>
    <p:sldId id="425" r:id="rId159"/>
    <p:sldId id="426" r:id="rId160"/>
    <p:sldId id="427" r:id="rId161"/>
    <p:sldId id="428" r:id="rId162"/>
    <p:sldId id="429" r:id="rId163"/>
    <p:sldId id="430" r:id="rId164"/>
    <p:sldId id="431" r:id="rId165"/>
    <p:sldId id="432" r:id="rId166"/>
    <p:sldId id="433" r:id="rId167"/>
  </p:sldIdLst>
  <p:sldSz cx="9144000" cy="6858000" type="screen4x3"/>
  <p:notesSz cx="9926638" cy="67976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2" pos="2807">
          <p15:clr>
            <a:srgbClr val="A4A3A4"/>
          </p15:clr>
        </p15:guide>
        <p15:guide id="3" pos="2916">
          <p15:clr>
            <a:srgbClr val="A4A3A4"/>
          </p15:clr>
        </p15:guide>
        <p15:guide id="4" pos="2481">
          <p15:clr>
            <a:srgbClr val="A4A3A4"/>
          </p15:clr>
        </p15:guide>
        <p15:guide id="5" pos="2372">
          <p15:clr>
            <a:srgbClr val="A4A3A4"/>
          </p15:clr>
        </p15:guide>
        <p15:guide id="6" pos="2045">
          <p15:clr>
            <a:srgbClr val="A4A3A4"/>
          </p15:clr>
        </p15:guide>
        <p15:guide id="7" pos="1937">
          <p15:clr>
            <a:srgbClr val="A4A3A4"/>
          </p15:clr>
        </p15:guide>
        <p15:guide id="8" pos="1610">
          <p15:clr>
            <a:srgbClr val="A4A3A4"/>
          </p15:clr>
        </p15:guide>
        <p15:guide id="9" pos="1501">
          <p15:clr>
            <a:srgbClr val="A4A3A4"/>
          </p15:clr>
        </p15:guide>
        <p15:guide id="10" pos="1174">
          <p15:clr>
            <a:srgbClr val="A4A3A4"/>
          </p15:clr>
        </p15:guide>
        <p15:guide id="11" pos="1066">
          <p15:clr>
            <a:srgbClr val="A4A3A4"/>
          </p15:clr>
        </p15:guide>
        <p15:guide id="12" pos="739">
          <p15:clr>
            <a:srgbClr val="A4A3A4"/>
          </p15:clr>
        </p15:guide>
        <p15:guide id="13" pos="630">
          <p15:clr>
            <a:srgbClr val="A4A3A4"/>
          </p15:clr>
        </p15:guide>
        <p15:guide id="14" pos="304">
          <p15:clr>
            <a:srgbClr val="A4A3A4"/>
          </p15:clr>
        </p15:guide>
        <p15:guide id="15" pos="267">
          <p15:clr>
            <a:srgbClr val="A4A3A4"/>
          </p15:clr>
        </p15:guide>
        <p15:guide id="16" pos="3352">
          <p15:clr>
            <a:srgbClr val="A4A3A4"/>
          </p15:clr>
        </p15:guide>
        <p15:guide id="17" pos="3243">
          <p15:clr>
            <a:srgbClr val="A4A3A4"/>
          </p15:clr>
        </p15:guide>
        <p15:guide id="18" pos="3678">
          <p15:clr>
            <a:srgbClr val="A4A3A4"/>
          </p15:clr>
        </p15:guide>
        <p15:guide id="19" pos="3787">
          <p15:clr>
            <a:srgbClr val="A4A3A4"/>
          </p15:clr>
        </p15:guide>
        <p15:guide id="20" pos="4114">
          <p15:clr>
            <a:srgbClr val="A4A3A4"/>
          </p15:clr>
        </p15:guide>
        <p15:guide id="21" pos="4223">
          <p15:clr>
            <a:srgbClr val="A4A3A4"/>
          </p15:clr>
        </p15:guide>
        <p15:guide id="22" pos="4549">
          <p15:clr>
            <a:srgbClr val="A4A3A4"/>
          </p15:clr>
        </p15:guide>
        <p15:guide id="23" pos="4658">
          <p15:clr>
            <a:srgbClr val="A4A3A4"/>
          </p15:clr>
        </p15:guide>
        <p15:guide id="24" pos="4985">
          <p15:clr>
            <a:srgbClr val="A4A3A4"/>
          </p15:clr>
        </p15:guide>
        <p15:guide id="25" pos="5420">
          <p15:clr>
            <a:srgbClr val="A4A3A4"/>
          </p15:clr>
        </p15:guide>
        <p15:guide id="26" pos="5094">
          <p15:clr>
            <a:srgbClr val="A4A3A4"/>
          </p15:clr>
        </p15:guide>
        <p15:guide id="27" pos="5456">
          <p15:clr>
            <a:srgbClr val="A4A3A4"/>
          </p15:clr>
        </p15:guide>
        <p15:guide id="28" orient="horz" pos="2160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clrMru>
    <a:srgbClr val="FF6600"/>
    <a:srgbClr val="FF3300"/>
    <a:srgbClr val="E2641E"/>
    <a:srgbClr val="FFCC66"/>
    <a:srgbClr val="B9B9B9"/>
    <a:srgbClr val="E0AC00"/>
    <a:srgbClr val="68676C"/>
    <a:srgbClr val="8D9DD8"/>
    <a:srgbClr val="953D46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D083AE6-46FA-4A59-8FB0-9F97EB10719F}" styleName="밝은 스타일 3 - 강조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6412" autoAdjust="0"/>
  </p:normalViewPr>
  <p:slideViewPr>
    <p:cSldViewPr showGuides="1">
      <p:cViewPr varScale="1">
        <p:scale>
          <a:sx n="111" d="100"/>
          <a:sy n="111" d="100"/>
        </p:scale>
        <p:origin x="-1590" y="-90"/>
      </p:cViewPr>
      <p:guideLst>
        <p:guide orient="horz" pos="2160"/>
        <p:guide pos="2807"/>
        <p:guide pos="2916"/>
        <p:guide pos="2481"/>
        <p:guide pos="2372"/>
        <p:guide pos="2045"/>
        <p:guide pos="1937"/>
        <p:guide pos="1610"/>
        <p:guide pos="1501"/>
        <p:guide pos="1174"/>
        <p:guide pos="1066"/>
        <p:guide pos="739"/>
        <p:guide pos="630"/>
        <p:guide pos="304"/>
        <p:guide pos="267"/>
        <p:guide pos="3352"/>
        <p:guide pos="3243"/>
        <p:guide pos="3678"/>
        <p:guide pos="3787"/>
        <p:guide pos="4114"/>
        <p:guide pos="4223"/>
        <p:guide pos="4549"/>
        <p:guide pos="4658"/>
        <p:guide pos="4985"/>
        <p:guide pos="5420"/>
        <p:guide pos="5094"/>
        <p:guide pos="5456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117" d="100"/>
          <a:sy n="117" d="100"/>
        </p:scale>
        <p:origin x="1206" y="90"/>
      </p:cViewPr>
      <p:guideLst/>
    </p:cSldViewPr>
  </p:notesViewPr>
  <p:gridSpacing cx="58989913" cy="58989913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slide" Target="slides/slide131.xml"/><Relationship Id="rId138" Type="http://schemas.openxmlformats.org/officeDocument/2006/relationships/slide" Target="slides/slide136.xml"/><Relationship Id="rId154" Type="http://schemas.openxmlformats.org/officeDocument/2006/relationships/slide" Target="slides/slide152.xml"/><Relationship Id="rId159" Type="http://schemas.openxmlformats.org/officeDocument/2006/relationships/slide" Target="slides/slide157.xml"/><Relationship Id="rId170" Type="http://schemas.openxmlformats.org/officeDocument/2006/relationships/presProps" Target="presProps.xml"/><Relationship Id="rId16" Type="http://schemas.openxmlformats.org/officeDocument/2006/relationships/slide" Target="slides/slide14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28" Type="http://schemas.openxmlformats.org/officeDocument/2006/relationships/slide" Target="slides/slide126.xml"/><Relationship Id="rId144" Type="http://schemas.openxmlformats.org/officeDocument/2006/relationships/slide" Target="slides/slide142.xml"/><Relationship Id="rId149" Type="http://schemas.openxmlformats.org/officeDocument/2006/relationships/slide" Target="slides/slide147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160" Type="http://schemas.openxmlformats.org/officeDocument/2006/relationships/slide" Target="slides/slide158.xml"/><Relationship Id="rId165" Type="http://schemas.openxmlformats.org/officeDocument/2006/relationships/slide" Target="slides/slide16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18" Type="http://schemas.openxmlformats.org/officeDocument/2006/relationships/slide" Target="slides/slide116.xml"/><Relationship Id="rId134" Type="http://schemas.openxmlformats.org/officeDocument/2006/relationships/slide" Target="slides/slide132.xml"/><Relationship Id="rId139" Type="http://schemas.openxmlformats.org/officeDocument/2006/relationships/slide" Target="slides/slide137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50" Type="http://schemas.openxmlformats.org/officeDocument/2006/relationships/slide" Target="slides/slide148.xml"/><Relationship Id="rId155" Type="http://schemas.openxmlformats.org/officeDocument/2006/relationships/slide" Target="slides/slide153.xml"/><Relationship Id="rId171" Type="http://schemas.openxmlformats.org/officeDocument/2006/relationships/viewProps" Target="viewProps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124" Type="http://schemas.openxmlformats.org/officeDocument/2006/relationships/slide" Target="slides/slide122.xml"/><Relationship Id="rId129" Type="http://schemas.openxmlformats.org/officeDocument/2006/relationships/slide" Target="slides/slide127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40" Type="http://schemas.openxmlformats.org/officeDocument/2006/relationships/slide" Target="slides/slide138.xml"/><Relationship Id="rId145" Type="http://schemas.openxmlformats.org/officeDocument/2006/relationships/slide" Target="slides/slide143.xml"/><Relationship Id="rId161" Type="http://schemas.openxmlformats.org/officeDocument/2006/relationships/slide" Target="slides/slide159.xml"/><Relationship Id="rId166" Type="http://schemas.openxmlformats.org/officeDocument/2006/relationships/slide" Target="slides/slide16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14" Type="http://schemas.openxmlformats.org/officeDocument/2006/relationships/slide" Target="slides/slide112.xml"/><Relationship Id="rId119" Type="http://schemas.openxmlformats.org/officeDocument/2006/relationships/slide" Target="slides/slide117.xml"/><Relationship Id="rId127" Type="http://schemas.openxmlformats.org/officeDocument/2006/relationships/slide" Target="slides/slide12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130" Type="http://schemas.openxmlformats.org/officeDocument/2006/relationships/slide" Target="slides/slide128.xml"/><Relationship Id="rId135" Type="http://schemas.openxmlformats.org/officeDocument/2006/relationships/slide" Target="slides/slide133.xml"/><Relationship Id="rId143" Type="http://schemas.openxmlformats.org/officeDocument/2006/relationships/slide" Target="slides/slide141.xml"/><Relationship Id="rId148" Type="http://schemas.openxmlformats.org/officeDocument/2006/relationships/slide" Target="slides/slide146.xml"/><Relationship Id="rId151" Type="http://schemas.openxmlformats.org/officeDocument/2006/relationships/slide" Target="slides/slide149.xml"/><Relationship Id="rId156" Type="http://schemas.openxmlformats.org/officeDocument/2006/relationships/slide" Target="slides/slide154.xml"/><Relationship Id="rId164" Type="http://schemas.openxmlformats.org/officeDocument/2006/relationships/slide" Target="slides/slide162.xml"/><Relationship Id="rId169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72" Type="http://schemas.openxmlformats.org/officeDocument/2006/relationships/theme" Target="theme/theme1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slide" Target="slides/slide118.xml"/><Relationship Id="rId125" Type="http://schemas.openxmlformats.org/officeDocument/2006/relationships/slide" Target="slides/slide123.xml"/><Relationship Id="rId141" Type="http://schemas.openxmlformats.org/officeDocument/2006/relationships/slide" Target="slides/slide139.xml"/><Relationship Id="rId146" Type="http://schemas.openxmlformats.org/officeDocument/2006/relationships/slide" Target="slides/slide144.xml"/><Relationship Id="rId167" Type="http://schemas.openxmlformats.org/officeDocument/2006/relationships/slide" Target="slides/slide165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162" Type="http://schemas.openxmlformats.org/officeDocument/2006/relationships/slide" Target="slides/slide16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131" Type="http://schemas.openxmlformats.org/officeDocument/2006/relationships/slide" Target="slides/slide129.xml"/><Relationship Id="rId136" Type="http://schemas.openxmlformats.org/officeDocument/2006/relationships/slide" Target="slides/slide134.xml"/><Relationship Id="rId157" Type="http://schemas.openxmlformats.org/officeDocument/2006/relationships/slide" Target="slides/slide155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52" Type="http://schemas.openxmlformats.org/officeDocument/2006/relationships/slide" Target="slides/slide150.xml"/><Relationship Id="rId173" Type="http://schemas.openxmlformats.org/officeDocument/2006/relationships/tableStyles" Target="tableStyle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147" Type="http://schemas.openxmlformats.org/officeDocument/2006/relationships/slide" Target="slides/slide145.xml"/><Relationship Id="rId168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142" Type="http://schemas.openxmlformats.org/officeDocument/2006/relationships/slide" Target="slides/slide140.xml"/><Relationship Id="rId163" Type="http://schemas.openxmlformats.org/officeDocument/2006/relationships/slide" Target="slides/slide161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137" Type="http://schemas.openxmlformats.org/officeDocument/2006/relationships/slide" Target="slides/slide135.xml"/><Relationship Id="rId158" Type="http://schemas.openxmlformats.org/officeDocument/2006/relationships/slide" Target="slides/slide156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slide" Target="slides/slide130.xml"/><Relationship Id="rId153" Type="http://schemas.openxmlformats.org/officeDocument/2006/relationships/slide" Target="slides/slide15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625" cy="34026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5621696" y="0"/>
            <a:ext cx="4302625" cy="34026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6B0E63-BBCE-42FA-B3A6-5FD535041784}" type="datetimeFigureOut">
              <a:rPr lang="ko-KR" altLang="en-US" smtClean="0"/>
              <a:pPr/>
              <a:t>2021-04-21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6457410"/>
            <a:ext cx="4302625" cy="34026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5621696" y="6457410"/>
            <a:ext cx="4302625" cy="34026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421031-9F3C-4BB5-813E-6F6C294051C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12296503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622799" y="0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D56D40-764E-476E-B5E6-4049846BDF68}" type="datetimeFigureOut">
              <a:rPr lang="en-US" smtClean="0"/>
              <a:pPr/>
              <a:t>4/21/2021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263900" y="509588"/>
            <a:ext cx="3398838" cy="25495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92665" y="3228896"/>
            <a:ext cx="7941310" cy="30589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6456611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622799" y="6456611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CADBE4-966B-4F0C-AF81-59D2D1B847A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42454766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 userDrawn="1"/>
        </p:nvSpPr>
        <p:spPr>
          <a:xfrm>
            <a:off x="481903" y="2680109"/>
            <a:ext cx="3859670" cy="806498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>
            <a:lvl1pPr marL="0" algn="l" defTabSz="457200" rtl="0" eaLnBrk="1" latinLnBrk="0" hangingPunct="1">
              <a:spcBef>
                <a:spcPct val="0"/>
              </a:spcBef>
              <a:buNone/>
              <a:defRPr lang="en-US" sz="4400" b="1" kern="1200" baseline="0" dirty="0">
                <a:solidFill>
                  <a:schemeClr val="bg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n-cs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926671269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  <p15:guide id="3" orient="horz" pos="106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1830388" y="5078133"/>
            <a:ext cx="5329237" cy="423749"/>
          </a:xfrm>
        </p:spPr>
        <p:txBody>
          <a:bodyPr tIns="18288" bIns="18288"/>
          <a:lstStyle>
            <a:lvl1pPr>
              <a:buNone/>
              <a:defRPr sz="2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1967321" y="5513243"/>
            <a:ext cx="5216365" cy="935037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300">
                <a:solidFill>
                  <a:srgbClr val="373737"/>
                </a:solidFill>
              </a:defRPr>
            </a:lvl1pPr>
            <a:lvl2pPr>
              <a:spcBef>
                <a:spcPts val="200"/>
              </a:spcBef>
              <a:defRPr sz="1200"/>
            </a:lvl2pPr>
            <a:lvl3pPr>
              <a:spcBef>
                <a:spcPts val="100"/>
              </a:spcBef>
              <a:defRPr sz="1200"/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8"/>
          </p:nvPr>
        </p:nvSpPr>
        <p:spPr>
          <a:xfrm>
            <a:off x="1868332" y="1553021"/>
            <a:ext cx="5278773" cy="3312262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F6E382E-3682-864D-BAAA-426D382364D6}" type="datetime1">
              <a:rPr lang="en-US"/>
              <a:pPr>
                <a:defRPr/>
              </a:pPr>
              <a:t>4/21/2021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40F1395-DF07-7644-8D70-6CD057F6934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6524574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2726889" y="1519159"/>
            <a:ext cx="5329237" cy="323753"/>
          </a:xfrm>
        </p:spPr>
        <p:txBody>
          <a:bodyPr tIns="18288" bIns="18288"/>
          <a:lstStyle>
            <a:lvl1pPr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2838920" y="1854654"/>
            <a:ext cx="5216365" cy="909716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200">
                <a:solidFill>
                  <a:srgbClr val="373737"/>
                </a:solidFill>
              </a:defRPr>
            </a:lvl1pPr>
            <a:lvl2pPr>
              <a:defRPr sz="1100"/>
            </a:lvl2pPr>
            <a:lvl3pPr>
              <a:defRPr sz="1100"/>
            </a:lvl3pPr>
            <a:lvl4pPr>
              <a:defRPr sz="1200"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8"/>
          </p:nvPr>
        </p:nvSpPr>
        <p:spPr>
          <a:xfrm>
            <a:off x="984284" y="1519157"/>
            <a:ext cx="1530900" cy="126603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9" name="Picture Placeholder 16"/>
          <p:cNvSpPr>
            <a:spLocks noGrp="1"/>
          </p:cNvSpPr>
          <p:nvPr>
            <p:ph type="pic" sz="quarter" idx="19"/>
          </p:nvPr>
        </p:nvSpPr>
        <p:spPr>
          <a:xfrm>
            <a:off x="984284" y="3113027"/>
            <a:ext cx="1530900" cy="126603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10" name="Picture Placeholder 16"/>
          <p:cNvSpPr>
            <a:spLocks noGrp="1"/>
          </p:cNvSpPr>
          <p:nvPr>
            <p:ph type="pic" sz="quarter" idx="20"/>
          </p:nvPr>
        </p:nvSpPr>
        <p:spPr>
          <a:xfrm>
            <a:off x="984284" y="4706897"/>
            <a:ext cx="1530900" cy="126603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21"/>
          </p:nvPr>
        </p:nvSpPr>
        <p:spPr>
          <a:xfrm>
            <a:off x="2726889" y="3113029"/>
            <a:ext cx="5329237" cy="323753"/>
          </a:xfrm>
        </p:spPr>
        <p:txBody>
          <a:bodyPr tIns="18288" bIns="18288"/>
          <a:lstStyle>
            <a:lvl1pPr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22"/>
          </p:nvPr>
        </p:nvSpPr>
        <p:spPr>
          <a:xfrm>
            <a:off x="2838920" y="3448524"/>
            <a:ext cx="5216365" cy="909716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200">
                <a:solidFill>
                  <a:srgbClr val="373737"/>
                </a:solidFill>
              </a:defRPr>
            </a:lvl1pPr>
            <a:lvl2pPr>
              <a:defRPr sz="1100"/>
            </a:lvl2pPr>
            <a:lvl3pPr>
              <a:defRPr sz="11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23"/>
          </p:nvPr>
        </p:nvSpPr>
        <p:spPr>
          <a:xfrm>
            <a:off x="2726889" y="4706900"/>
            <a:ext cx="5329237" cy="323753"/>
          </a:xfrm>
        </p:spPr>
        <p:txBody>
          <a:bodyPr tIns="18288" bIns="18288"/>
          <a:lstStyle>
            <a:lvl1pPr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24"/>
          </p:nvPr>
        </p:nvSpPr>
        <p:spPr>
          <a:xfrm>
            <a:off x="2838920" y="5042395"/>
            <a:ext cx="5216365" cy="909716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200">
                <a:solidFill>
                  <a:srgbClr val="373737"/>
                </a:solidFill>
              </a:defRPr>
            </a:lvl1pPr>
            <a:lvl2pPr>
              <a:defRPr sz="1100"/>
            </a:lvl2pPr>
            <a:lvl3pPr>
              <a:defRPr sz="11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sp>
        <p:nvSpPr>
          <p:cNvPr id="18" name="Date Placeholder 3"/>
          <p:cNvSpPr>
            <a:spLocks noGrp="1"/>
          </p:cNvSpPr>
          <p:nvPr>
            <p:ph type="dt" sz="half" idx="2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5F553F-D6CF-024A-83E8-16C5ACBDBF0C}" type="datetime1">
              <a:rPr lang="en-US"/>
              <a:pPr>
                <a:defRPr/>
              </a:pPr>
              <a:t>4/21/2021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2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2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44D706A-52FD-E64D-AE1E-7C9D69A6BCF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40456556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498996" y="1400681"/>
            <a:ext cx="3266506" cy="5140855"/>
          </a:xfrm>
        </p:spPr>
        <p:txBody>
          <a:bodyPr rtlCol="0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3944322" y="1271542"/>
            <a:ext cx="4576923" cy="423339"/>
          </a:xfrm>
        </p:spPr>
        <p:txBody>
          <a:bodyPr/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3944322" y="1707014"/>
            <a:ext cx="4576923" cy="4209134"/>
          </a:xfrm>
        </p:spPr>
        <p:txBody>
          <a:bodyPr/>
          <a:lstStyle>
            <a:lvl1pPr>
              <a:lnSpc>
                <a:spcPct val="100000"/>
              </a:lnSpc>
              <a:spcBef>
                <a:spcPts val="400"/>
              </a:spcBef>
              <a:defRPr sz="140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  <a:lvl3pPr>
              <a:lnSpc>
                <a:spcPct val="100000"/>
              </a:lnSpc>
              <a:spcBef>
                <a:spcPts val="200"/>
              </a:spcBef>
              <a:defRPr sz="1100"/>
            </a:lvl3pPr>
            <a:lvl4pPr>
              <a:lnSpc>
                <a:spcPct val="100000"/>
              </a:lnSpc>
              <a:spcBef>
                <a:spcPts val="100"/>
              </a:spcBef>
              <a:defRPr sz="1050"/>
            </a:lvl4pPr>
            <a:lvl5pPr>
              <a:lnSpc>
                <a:spcPct val="100000"/>
              </a:lnSpc>
              <a:spcBef>
                <a:spcPts val="100"/>
              </a:spcBef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3B569C-1EA5-424B-AEC8-7C697A5412D8}" type="datetime1">
              <a:rPr lang="en-US"/>
              <a:pPr>
                <a:defRPr/>
              </a:pPr>
              <a:t>4/21/2021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21BB04-64BC-524B-8E69-A4BB3B716DB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8286793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6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37538" y="748130"/>
            <a:ext cx="4501662" cy="800724"/>
          </a:xfrm>
        </p:spPr>
        <p:txBody>
          <a:bodyPr/>
          <a:lstStyle>
            <a:lvl1pPr>
              <a:defRPr sz="2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995615" y="6547962"/>
            <a:ext cx="1288163" cy="292565"/>
          </a:xfrm>
        </p:spPr>
        <p:txBody>
          <a:bodyPr/>
          <a:lstStyle/>
          <a:p>
            <a:fld id="{7E81C33E-41CC-7144-9EE9-6BB47BFC27EB}" type="datetime1">
              <a:rPr lang="en-US" smtClean="0"/>
              <a:pPr/>
              <a:t>4/21/2021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421923" y="6547962"/>
            <a:ext cx="2086022" cy="2925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795846" y="6547962"/>
            <a:ext cx="890953" cy="292565"/>
          </a:xfrm>
        </p:spPr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803677" y="1730693"/>
            <a:ext cx="4035523" cy="423339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>
              <a:buNone/>
              <a:defRPr lang="en-US" sz="2000" b="0" kern="1200" cap="small" dirty="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</a:pPr>
            <a:r>
              <a:rPr lang="en-US" dirty="0"/>
              <a:t>Click to edit Master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4865077" y="2139462"/>
            <a:ext cx="3974124" cy="4073769"/>
          </a:xfrm>
        </p:spPr>
        <p:txBody>
          <a:bodyPr/>
          <a:lstStyle>
            <a:lvl1pPr>
              <a:lnSpc>
                <a:spcPct val="100000"/>
              </a:lnSpc>
              <a:spcBef>
                <a:spcPts val="400"/>
              </a:spcBef>
              <a:defRPr sz="140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  <a:lvl3pPr>
              <a:lnSpc>
                <a:spcPct val="100000"/>
              </a:lnSpc>
              <a:spcBef>
                <a:spcPts val="200"/>
              </a:spcBef>
              <a:defRPr sz="1100"/>
            </a:lvl3pPr>
            <a:lvl4pPr>
              <a:lnSpc>
                <a:spcPct val="100000"/>
              </a:lnSpc>
              <a:spcBef>
                <a:spcPts val="100"/>
              </a:spcBef>
              <a:defRPr sz="1050"/>
            </a:lvl4pPr>
            <a:lvl5pPr>
              <a:lnSpc>
                <a:spcPct val="100000"/>
              </a:lnSpc>
              <a:spcBef>
                <a:spcPts val="100"/>
              </a:spcBef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1934308" y="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0" y="2286001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1934308" y="2286001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0" y="457200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1934308" y="457200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1587803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 Wash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world-map_wash21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1368425"/>
            <a:ext cx="9144000" cy="44639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EBC88-5945-6548-81AC-D1E801230918}" type="datetime1">
              <a:rPr lang="en-US" smtClean="0"/>
              <a:pPr/>
              <a:t>4/21/2021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1083298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Washout Map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orld-map_wash21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1368425"/>
            <a:ext cx="9144000" cy="44653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5538"/>
            <a:ext cx="8229600" cy="51942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7FCC0-BCF1-7F40-94F0-C8B3ACD33893}" type="datetime1">
              <a:rPr lang="en-US" smtClean="0"/>
              <a:pPr/>
              <a:t>4/21/2021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0054817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 Bold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world-map_100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1004888"/>
            <a:ext cx="9144000" cy="4463935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CA98B9-3ABE-A242-9F6B-DA9BAB124A35}" type="datetime1">
              <a:rPr lang="en-US" smtClean="0"/>
              <a:pPr/>
              <a:t>4/21/2021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3783013"/>
            <a:ext cx="9144000" cy="1571625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FFFFFF"/>
              </a:solidFill>
              <a:latin typeface="Verdana"/>
              <a:cs typeface="Verdana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4127744"/>
            <a:ext cx="9144000" cy="825867"/>
          </a:xfrm>
        </p:spPr>
        <p:txBody>
          <a:bodyPr wrap="square" anchor="ctr" anchorCtr="0">
            <a:noAutofit/>
          </a:bodyPr>
          <a:lstStyle>
            <a:lvl1pPr marL="0" indent="0" algn="ctr" defTabSz="457200" rtl="0" eaLnBrk="1" latinLnBrk="0" hangingPunct="1">
              <a:buNone/>
              <a:defRPr lang="en-US" sz="4400" b="1" kern="1200" cap="all" dirty="0" smtClean="0">
                <a:solidFill>
                  <a:schemeClr val="bg1"/>
                </a:solidFill>
                <a:latin typeface="Verdana"/>
                <a:ea typeface="+mn-ea"/>
                <a:cs typeface="Verdana"/>
              </a:defRPr>
            </a:lvl1pPr>
          </a:lstStyle>
          <a:p>
            <a:pPr lvl="0"/>
            <a:r>
              <a:rPr lang="en-US" dirty="0"/>
              <a:t>Statement here</a:t>
            </a:r>
          </a:p>
        </p:txBody>
      </p:sp>
    </p:spTree>
    <p:extLst>
      <p:ext uri="{BB962C8B-B14F-4D97-AF65-F5344CB8AC3E}">
        <p14:creationId xmlns="" xmlns:p14="http://schemas.microsoft.com/office/powerpoint/2010/main" val="3987142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12 and Statement Ba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-1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2285999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-1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2285999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8" name="Picture Placeholder 6"/>
          <p:cNvSpPr>
            <a:spLocks noGrp="1"/>
          </p:cNvSpPr>
          <p:nvPr>
            <p:ph type="pic" sz="quarter" idx="23"/>
          </p:nvPr>
        </p:nvSpPr>
        <p:spPr>
          <a:xfrm>
            <a:off x="4571999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9" name="Picture Placeholder 6"/>
          <p:cNvSpPr>
            <a:spLocks noGrp="1"/>
          </p:cNvSpPr>
          <p:nvPr>
            <p:ph type="pic" sz="quarter" idx="24"/>
          </p:nvPr>
        </p:nvSpPr>
        <p:spPr>
          <a:xfrm>
            <a:off x="6858000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20" name="Picture Placeholder 6"/>
          <p:cNvSpPr>
            <a:spLocks noGrp="1"/>
          </p:cNvSpPr>
          <p:nvPr>
            <p:ph type="pic" sz="quarter" idx="25"/>
          </p:nvPr>
        </p:nvSpPr>
        <p:spPr>
          <a:xfrm>
            <a:off x="4571999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21" name="Picture Placeholder 6"/>
          <p:cNvSpPr>
            <a:spLocks noGrp="1"/>
          </p:cNvSpPr>
          <p:nvPr>
            <p:ph type="pic" sz="quarter" idx="26"/>
          </p:nvPr>
        </p:nvSpPr>
        <p:spPr>
          <a:xfrm>
            <a:off x="6858000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25" name="Text Placeholder 12"/>
          <p:cNvSpPr>
            <a:spLocks noGrp="1"/>
          </p:cNvSpPr>
          <p:nvPr>
            <p:ph type="body" sz="quarter" idx="28" hasCustomPrompt="1"/>
          </p:nvPr>
        </p:nvSpPr>
        <p:spPr>
          <a:xfrm>
            <a:off x="0" y="3783013"/>
            <a:ext cx="9144000" cy="1572768"/>
          </a:xfrm>
          <a:solidFill>
            <a:srgbClr val="000000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buNone/>
              <a:defRPr lang="en-US" sz="1600" kern="1200" dirty="0">
                <a:solidFill>
                  <a:srgbClr val="666666"/>
                </a:solidFill>
                <a:latin typeface="Verdana"/>
                <a:ea typeface="+mn-ea"/>
                <a:cs typeface="Verdana"/>
              </a:defRPr>
            </a:lvl1pPr>
          </a:lstStyle>
          <a:p>
            <a:pPr marL="0" lvl="0" indent="-225425" algn="ctr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Char char="•"/>
            </a:pPr>
            <a:r>
              <a:rPr lang="en-US" dirty="0"/>
              <a:t>Statement here</a:t>
            </a:r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-1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2285999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6"/>
          <p:cNvSpPr>
            <a:spLocks noGrp="1"/>
          </p:cNvSpPr>
          <p:nvPr>
            <p:ph type="pic" sz="quarter" idx="21"/>
          </p:nvPr>
        </p:nvSpPr>
        <p:spPr>
          <a:xfrm>
            <a:off x="4571999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6"/>
          <p:cNvSpPr>
            <a:spLocks noGrp="1"/>
          </p:cNvSpPr>
          <p:nvPr>
            <p:ph type="pic" sz="quarter" idx="22"/>
          </p:nvPr>
        </p:nvSpPr>
        <p:spPr>
          <a:xfrm>
            <a:off x="6858000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305156-B5F0-8F44-9B3B-B829BD25E71A}" type="datetime1">
              <a:rPr lang="en-US" smtClean="0"/>
              <a:pPr/>
              <a:t>4/21/2021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4126524"/>
            <a:ext cx="9144000" cy="825867"/>
          </a:xfrm>
          <a:ln>
            <a:noFill/>
          </a:ln>
        </p:spPr>
        <p:txBody>
          <a:bodyPr wrap="square" anchor="ctr" anchorCtr="0">
            <a:noAutofit/>
          </a:bodyPr>
          <a:lstStyle>
            <a:lvl1pPr marL="0" indent="0" algn="ctr" defTabSz="457200" rtl="0" eaLnBrk="1" latinLnBrk="0" hangingPunct="1">
              <a:buNone/>
              <a:defRPr lang="en-US" sz="4400" b="1" kern="1200" cap="all" dirty="0" smtClean="0">
                <a:solidFill>
                  <a:schemeClr val="bg1"/>
                </a:solidFill>
                <a:latin typeface="Verdana"/>
                <a:ea typeface="+mn-ea"/>
                <a:cs typeface="Verdana"/>
              </a:defRPr>
            </a:lvl1pPr>
          </a:lstStyle>
          <a:p>
            <a:pPr lvl="0"/>
            <a:r>
              <a:rPr lang="en-US" dirty="0"/>
              <a:t>Statement here</a:t>
            </a:r>
          </a:p>
        </p:txBody>
      </p:sp>
    </p:spTree>
    <p:extLst>
      <p:ext uri="{BB962C8B-B14F-4D97-AF65-F5344CB8AC3E}">
        <p14:creationId xmlns="" xmlns:p14="http://schemas.microsoft.com/office/powerpoint/2010/main" val="173710216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lobe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merica-globe_shadow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429014" y="203200"/>
            <a:ext cx="6640871" cy="666496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B5F46-2B7F-5B4D-AD94-C45166DC40CF}" type="datetime1">
              <a:rPr lang="en-US" smtClean="0"/>
              <a:pPr/>
              <a:t>4/21/2021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3783013"/>
            <a:ext cx="9144000" cy="1571625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FFFFFF"/>
              </a:solidFill>
              <a:latin typeface="Verdana"/>
              <a:cs typeface="Verdana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4127744"/>
            <a:ext cx="9144000" cy="825867"/>
          </a:xfrm>
        </p:spPr>
        <p:txBody>
          <a:bodyPr wrap="square" anchor="ctr" anchorCtr="0">
            <a:noAutofit/>
          </a:bodyPr>
          <a:lstStyle>
            <a:lvl1pPr marL="0" indent="0" algn="ctr" defTabSz="457200" rtl="0" eaLnBrk="1" latinLnBrk="0" hangingPunct="1">
              <a:buNone/>
              <a:defRPr lang="en-US" sz="4400" b="1" kern="1200" cap="all" dirty="0" smtClean="0">
                <a:solidFill>
                  <a:schemeClr val="bg1"/>
                </a:solidFill>
                <a:latin typeface="Verdana"/>
                <a:ea typeface="+mn-ea"/>
                <a:cs typeface="Verdana"/>
              </a:defRPr>
            </a:lvl1pPr>
          </a:lstStyle>
          <a:p>
            <a:pPr lvl="0"/>
            <a:r>
              <a:rPr lang="en-US" dirty="0"/>
              <a:t>Statement here</a:t>
            </a:r>
          </a:p>
        </p:txBody>
      </p:sp>
    </p:spTree>
    <p:extLst>
      <p:ext uri="{BB962C8B-B14F-4D97-AF65-F5344CB8AC3E}">
        <p14:creationId xmlns="" xmlns:p14="http://schemas.microsoft.com/office/powerpoint/2010/main" val="166641327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lob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merica-globe_shadow_small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82880" y="332740"/>
            <a:ext cx="5059680" cy="50807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7769" y="3884054"/>
            <a:ext cx="4166148" cy="800724"/>
          </a:xfrm>
        </p:spPr>
        <p:txBody>
          <a:bodyPr/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995615" y="6547962"/>
            <a:ext cx="1288163" cy="292565"/>
          </a:xfrm>
        </p:spPr>
        <p:txBody>
          <a:bodyPr/>
          <a:lstStyle/>
          <a:p>
            <a:fld id="{6E7C3E9F-FCDE-664F-9336-1ABBAA0EA927}" type="datetime1">
              <a:rPr lang="en-US" smtClean="0"/>
              <a:pPr/>
              <a:t>4/21/2021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421923" y="6547962"/>
            <a:ext cx="2086022" cy="2925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795846" y="6547962"/>
            <a:ext cx="890953" cy="292565"/>
          </a:xfrm>
        </p:spPr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4708768" y="4699000"/>
            <a:ext cx="4112847" cy="1807308"/>
          </a:xfrm>
        </p:spPr>
        <p:txBody>
          <a:bodyPr/>
          <a:lstStyle>
            <a:lvl1pPr>
              <a:lnSpc>
                <a:spcPct val="100000"/>
              </a:lnSpc>
              <a:spcBef>
                <a:spcPts val="400"/>
              </a:spcBef>
              <a:defRPr sz="1200"/>
            </a:lvl1pPr>
            <a:lvl2pPr>
              <a:lnSpc>
                <a:spcPct val="100000"/>
              </a:lnSpc>
              <a:spcBef>
                <a:spcPts val="300"/>
              </a:spcBef>
              <a:defRPr sz="1100"/>
            </a:lvl2pPr>
            <a:lvl3pPr>
              <a:lnSpc>
                <a:spcPct val="100000"/>
              </a:lnSpc>
              <a:spcBef>
                <a:spcPts val="200"/>
              </a:spcBef>
              <a:defRPr sz="1050"/>
            </a:lvl3pPr>
            <a:lvl4pPr>
              <a:lnSpc>
                <a:spcPct val="100000"/>
              </a:lnSpc>
              <a:spcBef>
                <a:spcPts val="100"/>
              </a:spcBef>
              <a:defRPr sz="1000"/>
            </a:lvl4pPr>
            <a:lvl5pPr>
              <a:lnSpc>
                <a:spcPct val="100000"/>
              </a:lnSpc>
              <a:spcBef>
                <a:spcPts val="100"/>
              </a:spcBef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="" xmlns:p14="http://schemas.microsoft.com/office/powerpoint/2010/main" val="42682916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32219-5F3D-7F43-849E-768B69F61FFB}" type="datetime1">
              <a:rPr lang="en-US" smtClean="0"/>
              <a:pPr/>
              <a:t>4/21/2021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48868330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5048132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1790700" y="990600"/>
            <a:ext cx="6756400" cy="3683000"/>
          </a:xfrm>
        </p:spPr>
        <p:txBody>
          <a:bodyPr/>
          <a:lstStyle>
            <a:lvl1pPr algn="r">
              <a:buNone/>
              <a:defRPr sz="6000" b="1" baseline="0">
                <a:solidFill>
                  <a:srgbClr val="F79646"/>
                </a:solidFill>
              </a:defRPr>
            </a:lvl1pPr>
          </a:lstStyle>
          <a:p>
            <a:pPr lvl="0"/>
            <a:r>
              <a:rPr lang="en-US" dirty="0"/>
              <a:t>Emphasis Slide</a:t>
            </a:r>
          </a:p>
          <a:p>
            <a:pPr lvl="0"/>
            <a:r>
              <a:rPr lang="en-US" dirty="0"/>
              <a:t>Used for making one important Point</a:t>
            </a:r>
          </a:p>
        </p:txBody>
      </p:sp>
    </p:spTree>
    <p:extLst>
      <p:ext uri="{BB962C8B-B14F-4D97-AF65-F5344CB8AC3E}">
        <p14:creationId xmlns="" xmlns:p14="http://schemas.microsoft.com/office/powerpoint/2010/main" val="145276638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DA2EC-FE51-234C-8874-87F532D5C722}" type="datetime1">
              <a:rPr lang="en-US" smtClean="0"/>
              <a:pPr/>
              <a:t>4/21/2021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6860160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6BB0B-C07A-EF4C-ADBF-B404E3B41965}" type="datetime1">
              <a:rPr lang="en-US" smtClean="0"/>
              <a:pPr/>
              <a:t>4/21/2021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98777396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0531E-1DA2-B34A-93A6-C570B815175C}" type="datetime1">
              <a:rPr lang="en-US" smtClean="0"/>
              <a:pPr/>
              <a:t>4/21/2021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70808376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E4664-5CFD-1A4D-9B41-76CFD729FE90}" type="datetime1">
              <a:rPr lang="en-US" smtClean="0"/>
              <a:pPr/>
              <a:t>4/21/2021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07626047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28452" y="1906719"/>
            <a:ext cx="6912841" cy="1522281"/>
          </a:xfrm>
          <a:noFill/>
        </p:spPr>
        <p:txBody>
          <a:bodyPr wrap="square" lIns="0" tIns="0" rIns="0" bIns="0" rtlCol="0" anchor="t" anchorCtr="0">
            <a:noAutofit/>
          </a:bodyPr>
          <a:lstStyle>
            <a:lvl1pPr marL="0" algn="l" defTabSz="457200" rtl="0" eaLnBrk="1" latinLnBrk="0" hangingPunct="1">
              <a:defRPr lang="en-US" sz="4800" b="1" kern="1200" dirty="0">
                <a:solidFill>
                  <a:schemeClr val="bg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n-cs"/>
              </a:defRPr>
            </a:lvl1pPr>
          </a:lstStyle>
          <a:p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="" xmlns:p14="http://schemas.microsoft.com/office/powerpoint/2010/main" val="1391262101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106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="" xmlns:p14="http://schemas.microsoft.com/office/powerpoint/2010/main" val="416897382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995" y="1922202"/>
            <a:ext cx="8081453" cy="80072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="" xmlns:p14="http://schemas.microsoft.com/office/powerpoint/2010/main" val="1175561863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6781" y="548650"/>
            <a:ext cx="8107710" cy="80072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6781" y="1470362"/>
            <a:ext cx="8105496" cy="496462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="" xmlns:p14="http://schemas.microsoft.com/office/powerpoint/2010/main" val="7868509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995" y="1922202"/>
            <a:ext cx="8081453" cy="80072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32219-5F3D-7F43-849E-768B69F61FFB}" type="datetime1">
              <a:rPr lang="en-US" smtClean="0"/>
              <a:pPr/>
              <a:t>4/21/2021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099926100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6781" y="1188101"/>
            <a:ext cx="8107710" cy="80072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73187" y="2104039"/>
            <a:ext cx="7431304" cy="4215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64862BFA-C828-2446-9B72-82AD7C7C4D28}" type="datetime1">
              <a:rPr lang="en-US" smtClean="0">
                <a:solidFill>
                  <a:srgbClr val="464646"/>
                </a:solidFill>
              </a:rPr>
              <a:pPr/>
              <a:t>4/21/2021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049795429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orient="horz" pos="1253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-1" y="1802513"/>
            <a:ext cx="6063565" cy="1525991"/>
          </a:xfrm>
          <a:prstGeom prst="rect">
            <a:avLst/>
          </a:prstGeom>
          <a:solidFill>
            <a:srgbClr val="68676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4237838" y="3041745"/>
            <a:ext cx="4906162" cy="860290"/>
          </a:xfrm>
          <a:prstGeom prst="rect">
            <a:avLst/>
          </a:prstGeom>
          <a:solidFill>
            <a:srgbClr val="BC650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903" y="2007073"/>
            <a:ext cx="5357451" cy="1016006"/>
          </a:xfrm>
        </p:spPr>
        <p:txBody>
          <a:bodyPr anchor="ctr"/>
          <a:lstStyle>
            <a:lvl1pPr algn="ctr">
              <a:defRPr sz="2800" b="0" i="0" cap="all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29607" y="3051981"/>
            <a:ext cx="3974883" cy="792411"/>
          </a:xfrm>
        </p:spPr>
        <p:txBody>
          <a:bodyPr anchor="ctr"/>
          <a:lstStyle>
            <a:lvl1pPr marL="0" indent="0" algn="l">
              <a:buNone/>
              <a:defRPr sz="1700" b="0" cap="all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="" xmlns:p14="http://schemas.microsoft.com/office/powerpoint/2010/main" val="220127579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996" y="1052514"/>
            <a:ext cx="3953364" cy="537205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8153" y="1052514"/>
            <a:ext cx="3976008" cy="537205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EF40C587-CD89-8C40-AE01-36B25C2FD636}" type="datetime1">
              <a:rPr lang="en-US" smtClean="0">
                <a:solidFill>
                  <a:srgbClr val="464646"/>
                </a:solidFill>
              </a:rPr>
              <a:pPr/>
              <a:t>4/21/2021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64398548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995" y="983189"/>
            <a:ext cx="3960832" cy="568669"/>
          </a:xfrm>
        </p:spPr>
        <p:txBody>
          <a:bodyPr tIns="0"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>
                <a:solidFill>
                  <a:srgbClr val="A6A40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8995" y="1562099"/>
            <a:ext cx="3960832" cy="4920071"/>
          </a:xfrm>
        </p:spPr>
        <p:txBody>
          <a:bodyPr/>
          <a:lstStyle>
            <a:lvl1pPr>
              <a:defRPr sz="1600">
                <a:solidFill>
                  <a:srgbClr val="504B4B"/>
                </a:solidFill>
              </a:defRPr>
            </a:lvl1pPr>
            <a:lvl2pPr>
              <a:defRPr sz="1400">
                <a:solidFill>
                  <a:srgbClr val="504B4B"/>
                </a:solidFill>
              </a:defRPr>
            </a:lvl2pPr>
            <a:lvl3pPr>
              <a:defRPr sz="1200">
                <a:solidFill>
                  <a:srgbClr val="504B4B"/>
                </a:solidFill>
              </a:defRPr>
            </a:lvl3pPr>
            <a:lvl4pPr>
              <a:defRPr sz="1100">
                <a:solidFill>
                  <a:srgbClr val="504B4B"/>
                </a:solidFill>
              </a:defRPr>
            </a:lvl4pPr>
            <a:lvl5pPr>
              <a:defRPr sz="1100">
                <a:solidFill>
                  <a:srgbClr val="504B4B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607" y="983189"/>
            <a:ext cx="3976008" cy="568669"/>
          </a:xfrm>
        </p:spPr>
        <p:txBody>
          <a:bodyPr tIns="0"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>
                <a:solidFill>
                  <a:srgbClr val="A6A40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607" y="1562099"/>
            <a:ext cx="3976008" cy="4920071"/>
          </a:xfrm>
        </p:spPr>
        <p:txBody>
          <a:bodyPr/>
          <a:lstStyle>
            <a:lvl1pPr>
              <a:defRPr sz="1600">
                <a:solidFill>
                  <a:srgbClr val="504B4B"/>
                </a:solidFill>
              </a:defRPr>
            </a:lvl1pPr>
            <a:lvl2pPr>
              <a:defRPr sz="1400">
                <a:solidFill>
                  <a:srgbClr val="504B4B"/>
                </a:solidFill>
              </a:defRPr>
            </a:lvl2pPr>
            <a:lvl3pPr>
              <a:defRPr sz="1200">
                <a:solidFill>
                  <a:srgbClr val="504B4B"/>
                </a:solidFill>
              </a:defRPr>
            </a:lvl3pPr>
            <a:lvl4pPr>
              <a:defRPr sz="1100">
                <a:solidFill>
                  <a:srgbClr val="504B4B"/>
                </a:solidFill>
              </a:defRPr>
            </a:lvl4pPr>
            <a:lvl5pPr>
              <a:defRPr sz="1100">
                <a:solidFill>
                  <a:srgbClr val="504B4B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234BB27-D512-944F-BD47-D639527B0043}" type="datetime1">
              <a:rPr lang="en-US" smtClean="0">
                <a:solidFill>
                  <a:srgbClr val="464646"/>
                </a:solidFill>
              </a:rPr>
              <a:pPr/>
              <a:t>4/21/2021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34180316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5320890" y="5330091"/>
            <a:ext cx="3606765" cy="1057841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300"/>
            </a:lvl1pPr>
            <a:lvl2pPr>
              <a:lnSpc>
                <a:spcPct val="100000"/>
              </a:lnSpc>
              <a:spcBef>
                <a:spcPts val="30"/>
              </a:spcBef>
              <a:defRPr sz="1200"/>
            </a:lvl2pPr>
            <a:lvl3pPr>
              <a:lnSpc>
                <a:spcPct val="100000"/>
              </a:lnSpc>
              <a:spcBef>
                <a:spcPts val="30"/>
              </a:spcBef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8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4629607" y="4893679"/>
            <a:ext cx="4287895" cy="423749"/>
          </a:xfrm>
        </p:spPr>
        <p:txBody>
          <a:bodyPr tIns="18288" bIns="18288"/>
          <a:lstStyle>
            <a:lvl1pPr>
              <a:buNone/>
              <a:defRPr sz="2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7"/>
          </p:nvPr>
        </p:nvSpPr>
        <p:spPr>
          <a:xfrm>
            <a:off x="1173187" y="1586793"/>
            <a:ext cx="4930054" cy="312578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8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BC7D68E-693D-9C49-A798-620CA0EADA79}" type="datetime1">
              <a:rPr lang="en-US">
                <a:solidFill>
                  <a:srgbClr val="464646"/>
                </a:solidFill>
              </a:rPr>
              <a:pPr>
                <a:defRPr/>
              </a:pPr>
              <a:t>4/21/2021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9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20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303CD29-3FF4-6D4C-91CD-B76B0411C46D}" type="slidenum">
              <a:rPr lang="en-US">
                <a:solidFill>
                  <a:srgbClr val="464646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85801128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1830388" y="5078133"/>
            <a:ext cx="5329237" cy="423749"/>
          </a:xfrm>
        </p:spPr>
        <p:txBody>
          <a:bodyPr tIns="18288" bIns="18288"/>
          <a:lstStyle>
            <a:lvl1pPr>
              <a:buNone/>
              <a:defRPr sz="2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1967321" y="5513243"/>
            <a:ext cx="5216365" cy="935037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300">
                <a:solidFill>
                  <a:srgbClr val="373737"/>
                </a:solidFill>
              </a:defRPr>
            </a:lvl1pPr>
            <a:lvl2pPr>
              <a:spcBef>
                <a:spcPts val="200"/>
              </a:spcBef>
              <a:defRPr sz="1200"/>
            </a:lvl2pPr>
            <a:lvl3pPr>
              <a:spcBef>
                <a:spcPts val="100"/>
              </a:spcBef>
              <a:defRPr sz="1200"/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8"/>
          </p:nvPr>
        </p:nvSpPr>
        <p:spPr>
          <a:xfrm>
            <a:off x="1868332" y="1553021"/>
            <a:ext cx="5278773" cy="3312262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9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F6E382E-3682-864D-BAAA-426D382364D6}" type="datetime1">
              <a:rPr lang="en-US">
                <a:solidFill>
                  <a:srgbClr val="464646"/>
                </a:solidFill>
              </a:rPr>
              <a:pPr>
                <a:defRPr/>
              </a:pPr>
              <a:t>4/21/2021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20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21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40F1395-DF07-7644-8D70-6CD057F69345}" type="slidenum">
              <a:rPr lang="en-US">
                <a:solidFill>
                  <a:srgbClr val="464646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43200870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2726889" y="1519159"/>
            <a:ext cx="5329237" cy="323753"/>
          </a:xfrm>
        </p:spPr>
        <p:txBody>
          <a:bodyPr tIns="18288" bIns="18288"/>
          <a:lstStyle>
            <a:lvl1pPr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2838920" y="1854654"/>
            <a:ext cx="5216365" cy="909716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200">
                <a:solidFill>
                  <a:srgbClr val="373737"/>
                </a:solidFill>
              </a:defRPr>
            </a:lvl1pPr>
            <a:lvl2pPr>
              <a:defRPr sz="1100"/>
            </a:lvl2pPr>
            <a:lvl3pPr>
              <a:defRPr sz="1100"/>
            </a:lvl3pPr>
            <a:lvl4pPr>
              <a:defRPr sz="1200"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8"/>
          </p:nvPr>
        </p:nvSpPr>
        <p:spPr>
          <a:xfrm>
            <a:off x="984284" y="1519157"/>
            <a:ext cx="1530900" cy="126603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9" name="Picture Placeholder 16"/>
          <p:cNvSpPr>
            <a:spLocks noGrp="1"/>
          </p:cNvSpPr>
          <p:nvPr>
            <p:ph type="pic" sz="quarter" idx="19"/>
          </p:nvPr>
        </p:nvSpPr>
        <p:spPr>
          <a:xfrm>
            <a:off x="984284" y="3113027"/>
            <a:ext cx="1530900" cy="126603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10" name="Picture Placeholder 16"/>
          <p:cNvSpPr>
            <a:spLocks noGrp="1"/>
          </p:cNvSpPr>
          <p:nvPr>
            <p:ph type="pic" sz="quarter" idx="20"/>
          </p:nvPr>
        </p:nvSpPr>
        <p:spPr>
          <a:xfrm>
            <a:off x="984284" y="4706897"/>
            <a:ext cx="1530900" cy="126603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21"/>
          </p:nvPr>
        </p:nvSpPr>
        <p:spPr>
          <a:xfrm>
            <a:off x="2726889" y="3113029"/>
            <a:ext cx="5329237" cy="323753"/>
          </a:xfrm>
        </p:spPr>
        <p:txBody>
          <a:bodyPr tIns="18288" bIns="18288"/>
          <a:lstStyle>
            <a:lvl1pPr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22"/>
          </p:nvPr>
        </p:nvSpPr>
        <p:spPr>
          <a:xfrm>
            <a:off x="2838920" y="3448524"/>
            <a:ext cx="5216365" cy="909716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200">
                <a:solidFill>
                  <a:srgbClr val="373737"/>
                </a:solidFill>
              </a:defRPr>
            </a:lvl1pPr>
            <a:lvl2pPr>
              <a:defRPr sz="1100"/>
            </a:lvl2pPr>
            <a:lvl3pPr>
              <a:defRPr sz="11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23"/>
          </p:nvPr>
        </p:nvSpPr>
        <p:spPr>
          <a:xfrm>
            <a:off x="2726889" y="4706900"/>
            <a:ext cx="5329237" cy="323753"/>
          </a:xfrm>
        </p:spPr>
        <p:txBody>
          <a:bodyPr tIns="18288" bIns="18288"/>
          <a:lstStyle>
            <a:lvl1pPr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24"/>
          </p:nvPr>
        </p:nvSpPr>
        <p:spPr>
          <a:xfrm>
            <a:off x="2838920" y="5042395"/>
            <a:ext cx="5216365" cy="909716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200">
                <a:solidFill>
                  <a:srgbClr val="373737"/>
                </a:solidFill>
              </a:defRPr>
            </a:lvl1pPr>
            <a:lvl2pPr>
              <a:defRPr sz="1100"/>
            </a:lvl2pPr>
            <a:lvl3pPr>
              <a:defRPr sz="11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sp>
        <p:nvSpPr>
          <p:cNvPr id="18" name="Date Placeholder 3"/>
          <p:cNvSpPr>
            <a:spLocks noGrp="1"/>
          </p:cNvSpPr>
          <p:nvPr>
            <p:ph type="dt" sz="half" idx="25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25F553F-D6CF-024A-83E8-16C5ACBDBF0C}" type="datetime1">
              <a:rPr lang="en-US">
                <a:solidFill>
                  <a:srgbClr val="464646"/>
                </a:solidFill>
              </a:rPr>
              <a:pPr>
                <a:defRPr/>
              </a:pPr>
              <a:t>4/21/2021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26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27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4D706A-52FD-E64D-AE1E-7C9D69A6BCFF}" type="slidenum">
              <a:rPr lang="en-US">
                <a:solidFill>
                  <a:srgbClr val="464646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67700854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498996" y="1400681"/>
            <a:ext cx="3266506" cy="5140855"/>
          </a:xfrm>
        </p:spPr>
        <p:txBody>
          <a:bodyPr rtlCol="0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3944322" y="1271542"/>
            <a:ext cx="4576923" cy="423339"/>
          </a:xfrm>
        </p:spPr>
        <p:txBody>
          <a:bodyPr/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3944322" y="1707014"/>
            <a:ext cx="4576923" cy="4209134"/>
          </a:xfrm>
        </p:spPr>
        <p:txBody>
          <a:bodyPr/>
          <a:lstStyle>
            <a:lvl1pPr>
              <a:lnSpc>
                <a:spcPct val="100000"/>
              </a:lnSpc>
              <a:spcBef>
                <a:spcPts val="400"/>
              </a:spcBef>
              <a:defRPr sz="140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  <a:lvl3pPr>
              <a:lnSpc>
                <a:spcPct val="100000"/>
              </a:lnSpc>
              <a:spcBef>
                <a:spcPts val="200"/>
              </a:spcBef>
              <a:defRPr sz="1100"/>
            </a:lvl3pPr>
            <a:lvl4pPr>
              <a:lnSpc>
                <a:spcPct val="100000"/>
              </a:lnSpc>
              <a:spcBef>
                <a:spcPts val="100"/>
              </a:spcBef>
              <a:defRPr sz="1050"/>
            </a:lvl4pPr>
            <a:lvl5pPr>
              <a:lnSpc>
                <a:spcPct val="100000"/>
              </a:lnSpc>
              <a:spcBef>
                <a:spcPts val="100"/>
              </a:spcBef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6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F3B569C-1EA5-424B-AEC8-7C697A5412D8}" type="datetime1">
              <a:rPr lang="en-US">
                <a:solidFill>
                  <a:srgbClr val="464646"/>
                </a:solidFill>
              </a:rPr>
              <a:pPr>
                <a:defRPr/>
              </a:pPr>
              <a:t>4/21/2021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7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8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A21BB04-64BC-524B-8E69-A4BB3B716DBF}" type="slidenum">
              <a:rPr lang="en-US">
                <a:solidFill>
                  <a:srgbClr val="464646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32464353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6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37538" y="748130"/>
            <a:ext cx="4501662" cy="800724"/>
          </a:xfrm>
        </p:spPr>
        <p:txBody>
          <a:bodyPr/>
          <a:lstStyle>
            <a:lvl1pPr>
              <a:defRPr sz="2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995615" y="6547962"/>
            <a:ext cx="1288163" cy="292565"/>
          </a:xfrm>
          <a:prstGeom prst="rect">
            <a:avLst/>
          </a:prstGeom>
        </p:spPr>
        <p:txBody>
          <a:bodyPr/>
          <a:lstStyle/>
          <a:p>
            <a:fld id="{7E81C33E-41CC-7144-9EE9-6BB47BFC27EB}" type="datetime1">
              <a:rPr lang="en-US" smtClean="0">
                <a:solidFill>
                  <a:srgbClr val="464646"/>
                </a:solidFill>
              </a:rPr>
              <a:pPr/>
              <a:t>4/21/2021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421923" y="6547962"/>
            <a:ext cx="2086022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795846" y="6547962"/>
            <a:ext cx="890953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803677" y="1730693"/>
            <a:ext cx="4035523" cy="423339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>
              <a:buNone/>
              <a:defRPr lang="en-US" sz="2000" b="0" kern="1200" cap="small" dirty="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</a:pPr>
            <a:r>
              <a:rPr lang="en-US" dirty="0"/>
              <a:t>Click to edit Master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4865077" y="2139462"/>
            <a:ext cx="3974124" cy="4073769"/>
          </a:xfrm>
        </p:spPr>
        <p:txBody>
          <a:bodyPr/>
          <a:lstStyle>
            <a:lvl1pPr>
              <a:lnSpc>
                <a:spcPct val="100000"/>
              </a:lnSpc>
              <a:spcBef>
                <a:spcPts val="400"/>
              </a:spcBef>
              <a:defRPr sz="140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  <a:lvl3pPr>
              <a:lnSpc>
                <a:spcPct val="100000"/>
              </a:lnSpc>
              <a:spcBef>
                <a:spcPts val="200"/>
              </a:spcBef>
              <a:defRPr sz="1100"/>
            </a:lvl3pPr>
            <a:lvl4pPr>
              <a:lnSpc>
                <a:spcPct val="100000"/>
              </a:lnSpc>
              <a:spcBef>
                <a:spcPts val="100"/>
              </a:spcBef>
              <a:defRPr sz="1050"/>
            </a:lvl4pPr>
            <a:lvl5pPr>
              <a:lnSpc>
                <a:spcPct val="100000"/>
              </a:lnSpc>
              <a:spcBef>
                <a:spcPts val="100"/>
              </a:spcBef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1934308" y="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0" y="2286001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1934308" y="2286001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0" y="457200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1934308" y="457200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30573889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 Wash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world-map_wash21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1368425"/>
            <a:ext cx="9144000" cy="44639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51BEBC88-5945-6548-81AC-D1E801230918}" type="datetime1">
              <a:rPr lang="en-US" smtClean="0">
                <a:solidFill>
                  <a:srgbClr val="464646"/>
                </a:solidFill>
              </a:rPr>
              <a:pPr/>
              <a:t>4/21/2021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037008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5513" y="440330"/>
            <a:ext cx="8107710" cy="800724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8995" y="1470362"/>
            <a:ext cx="8105496" cy="4849414"/>
          </a:xfrm>
        </p:spPr>
        <p:txBody>
          <a:bodyPr>
            <a:normAutofit/>
          </a:bodyPr>
          <a:lstStyle>
            <a:lvl1pPr marL="225425" indent="-225425">
              <a:buClr>
                <a:srgbClr val="FFCC66"/>
              </a:buClr>
              <a:buFont typeface="Wingdings" panose="05000000000000000000" pitchFamily="2" charset="2"/>
              <a:buChar char="l"/>
              <a:defRPr sz="1800">
                <a:latin typeface="KoPub돋움체_Pro Bold" panose="02020603020101020101" pitchFamily="18" charset="-127"/>
                <a:ea typeface="KoPub돋움체_Pro Bold" panose="02020603020101020101" pitchFamily="18" charset="-127"/>
              </a:defRPr>
            </a:lvl1pPr>
            <a:lvl2pPr marL="573088" indent="-238125">
              <a:buClr>
                <a:srgbClr val="FFCC66"/>
              </a:buClr>
              <a:buFont typeface="Wingdings" panose="05000000000000000000" pitchFamily="2" charset="2"/>
              <a:buChar char="l"/>
              <a:defRPr sz="16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2pPr>
            <a:lvl3pPr marL="860425" indent="-182563">
              <a:buClr>
                <a:srgbClr val="FFCC66"/>
              </a:buClr>
              <a:buFont typeface="Wingdings" panose="05000000000000000000" pitchFamily="2" charset="2"/>
              <a:buChar char="l"/>
              <a:defRPr sz="14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3pPr>
            <a:lvl4pPr marL="1198563" indent="-225425">
              <a:buClr>
                <a:srgbClr val="FFCC66"/>
              </a:buClr>
              <a:buFont typeface="Wingdings" panose="05000000000000000000" pitchFamily="2" charset="2"/>
              <a:buChar char="l"/>
              <a:defRPr sz="12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4pPr>
            <a:lvl5pPr marL="1544638" indent="-228600">
              <a:buClr>
                <a:srgbClr val="FFCC66"/>
              </a:buClr>
              <a:buFont typeface="Wingdings" panose="05000000000000000000" pitchFamily="2" charset="2"/>
              <a:buChar char="l"/>
              <a:defRPr sz="12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62BFA-C828-2446-9B72-82AD7C7C4D28}" type="datetime1">
              <a:rPr lang="en-US" smtClean="0"/>
              <a:pPr/>
              <a:t>4/21/2021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54462949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Washout Map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orld-map_wash21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1368425"/>
            <a:ext cx="9144000" cy="44653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5538"/>
            <a:ext cx="8229600" cy="51942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6917FCC0-BCF1-7F40-94F0-C8B3ACD33893}" type="datetime1">
              <a:rPr lang="en-US" smtClean="0">
                <a:solidFill>
                  <a:srgbClr val="464646"/>
                </a:solidFill>
              </a:rPr>
              <a:pPr/>
              <a:t>4/21/2021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08273535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 Bold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world-map_100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1004888"/>
            <a:ext cx="9144000" cy="4463935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08CA98B9-3ABE-A242-9F6B-DA9BAB124A35}" type="datetime1">
              <a:rPr lang="en-US" smtClean="0">
                <a:solidFill>
                  <a:srgbClr val="464646"/>
                </a:solidFill>
              </a:rPr>
              <a:pPr/>
              <a:t>4/21/2021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3783013"/>
            <a:ext cx="9144000" cy="1571625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FFFFFF"/>
              </a:solidFill>
              <a:latin typeface="Verdana"/>
              <a:cs typeface="Verdana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4127744"/>
            <a:ext cx="9144000" cy="825867"/>
          </a:xfrm>
        </p:spPr>
        <p:txBody>
          <a:bodyPr wrap="square" anchor="ctr" anchorCtr="0">
            <a:noAutofit/>
          </a:bodyPr>
          <a:lstStyle>
            <a:lvl1pPr marL="0" indent="0" algn="ctr" defTabSz="457200" rtl="0" eaLnBrk="1" latinLnBrk="0" hangingPunct="1">
              <a:buNone/>
              <a:defRPr lang="en-US" sz="4400" b="1" kern="1200" cap="all" dirty="0" smtClean="0">
                <a:solidFill>
                  <a:schemeClr val="bg1"/>
                </a:solidFill>
                <a:latin typeface="Verdana"/>
                <a:ea typeface="+mn-ea"/>
                <a:cs typeface="Verdana"/>
              </a:defRPr>
            </a:lvl1pPr>
          </a:lstStyle>
          <a:p>
            <a:pPr lvl="0"/>
            <a:r>
              <a:rPr lang="en-US" dirty="0"/>
              <a:t>Statement here</a:t>
            </a:r>
          </a:p>
        </p:txBody>
      </p:sp>
    </p:spTree>
    <p:extLst>
      <p:ext uri="{BB962C8B-B14F-4D97-AF65-F5344CB8AC3E}">
        <p14:creationId xmlns="" xmlns:p14="http://schemas.microsoft.com/office/powerpoint/2010/main" val="19292992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12 and Statement Ba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-1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2285999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-1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2285999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8" name="Picture Placeholder 6"/>
          <p:cNvSpPr>
            <a:spLocks noGrp="1"/>
          </p:cNvSpPr>
          <p:nvPr>
            <p:ph type="pic" sz="quarter" idx="23"/>
          </p:nvPr>
        </p:nvSpPr>
        <p:spPr>
          <a:xfrm>
            <a:off x="4571999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9" name="Picture Placeholder 6"/>
          <p:cNvSpPr>
            <a:spLocks noGrp="1"/>
          </p:cNvSpPr>
          <p:nvPr>
            <p:ph type="pic" sz="quarter" idx="24"/>
          </p:nvPr>
        </p:nvSpPr>
        <p:spPr>
          <a:xfrm>
            <a:off x="6858000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20" name="Picture Placeholder 6"/>
          <p:cNvSpPr>
            <a:spLocks noGrp="1"/>
          </p:cNvSpPr>
          <p:nvPr>
            <p:ph type="pic" sz="quarter" idx="25"/>
          </p:nvPr>
        </p:nvSpPr>
        <p:spPr>
          <a:xfrm>
            <a:off x="4571999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21" name="Picture Placeholder 6"/>
          <p:cNvSpPr>
            <a:spLocks noGrp="1"/>
          </p:cNvSpPr>
          <p:nvPr>
            <p:ph type="pic" sz="quarter" idx="26"/>
          </p:nvPr>
        </p:nvSpPr>
        <p:spPr>
          <a:xfrm>
            <a:off x="6858000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25" name="Text Placeholder 12"/>
          <p:cNvSpPr>
            <a:spLocks noGrp="1"/>
          </p:cNvSpPr>
          <p:nvPr>
            <p:ph type="body" sz="quarter" idx="28" hasCustomPrompt="1"/>
          </p:nvPr>
        </p:nvSpPr>
        <p:spPr>
          <a:xfrm>
            <a:off x="0" y="3783013"/>
            <a:ext cx="9144000" cy="1572768"/>
          </a:xfrm>
          <a:solidFill>
            <a:srgbClr val="000000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buNone/>
              <a:defRPr lang="en-US" sz="1600" kern="1200" dirty="0">
                <a:solidFill>
                  <a:srgbClr val="666666"/>
                </a:solidFill>
                <a:latin typeface="Verdana"/>
                <a:ea typeface="+mn-ea"/>
                <a:cs typeface="Verdana"/>
              </a:defRPr>
            </a:lvl1pPr>
          </a:lstStyle>
          <a:p>
            <a:pPr marL="0" lvl="0" indent="-225425" algn="ctr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Char char="•"/>
            </a:pPr>
            <a:r>
              <a:rPr lang="en-US" dirty="0"/>
              <a:t>Statement here</a:t>
            </a:r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-1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2285999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6"/>
          <p:cNvSpPr>
            <a:spLocks noGrp="1"/>
          </p:cNvSpPr>
          <p:nvPr>
            <p:ph type="pic" sz="quarter" idx="21"/>
          </p:nvPr>
        </p:nvSpPr>
        <p:spPr>
          <a:xfrm>
            <a:off x="4571999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6"/>
          <p:cNvSpPr>
            <a:spLocks noGrp="1"/>
          </p:cNvSpPr>
          <p:nvPr>
            <p:ph type="pic" sz="quarter" idx="22"/>
          </p:nvPr>
        </p:nvSpPr>
        <p:spPr>
          <a:xfrm>
            <a:off x="6858000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51305156-B5F0-8F44-9B3B-B829BD25E71A}" type="datetime1">
              <a:rPr lang="en-US" smtClean="0">
                <a:solidFill>
                  <a:srgbClr val="464646"/>
                </a:solidFill>
              </a:rPr>
              <a:pPr/>
              <a:t>4/21/2021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4126524"/>
            <a:ext cx="9144000" cy="825867"/>
          </a:xfrm>
          <a:ln>
            <a:noFill/>
          </a:ln>
        </p:spPr>
        <p:txBody>
          <a:bodyPr wrap="square" anchor="ctr" anchorCtr="0">
            <a:noAutofit/>
          </a:bodyPr>
          <a:lstStyle>
            <a:lvl1pPr marL="0" indent="0" algn="ctr" defTabSz="457200" rtl="0" eaLnBrk="1" latinLnBrk="0" hangingPunct="1">
              <a:buNone/>
              <a:defRPr lang="en-US" sz="4400" b="1" kern="1200" cap="all" dirty="0" smtClean="0">
                <a:solidFill>
                  <a:schemeClr val="bg1"/>
                </a:solidFill>
                <a:latin typeface="Verdana"/>
                <a:ea typeface="+mn-ea"/>
                <a:cs typeface="Verdana"/>
              </a:defRPr>
            </a:lvl1pPr>
          </a:lstStyle>
          <a:p>
            <a:pPr lvl="0"/>
            <a:r>
              <a:rPr lang="en-US" dirty="0"/>
              <a:t>Statement here</a:t>
            </a:r>
          </a:p>
        </p:txBody>
      </p:sp>
    </p:spTree>
    <p:extLst>
      <p:ext uri="{BB962C8B-B14F-4D97-AF65-F5344CB8AC3E}">
        <p14:creationId xmlns="" xmlns:p14="http://schemas.microsoft.com/office/powerpoint/2010/main" val="156370993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lobe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merica-globe_shadow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429014" y="203200"/>
            <a:ext cx="6640871" cy="666496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2DAB5F46-2B7F-5B4D-AD94-C45166DC40CF}" type="datetime1">
              <a:rPr lang="en-US" smtClean="0">
                <a:solidFill>
                  <a:srgbClr val="464646"/>
                </a:solidFill>
              </a:rPr>
              <a:pPr/>
              <a:t>4/21/2021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3783013"/>
            <a:ext cx="9144000" cy="1571625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FFFFFF"/>
              </a:solidFill>
              <a:latin typeface="Verdana"/>
              <a:cs typeface="Verdana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4127744"/>
            <a:ext cx="9144000" cy="825867"/>
          </a:xfrm>
        </p:spPr>
        <p:txBody>
          <a:bodyPr wrap="square" anchor="ctr" anchorCtr="0">
            <a:noAutofit/>
          </a:bodyPr>
          <a:lstStyle>
            <a:lvl1pPr marL="0" indent="0" algn="ctr" defTabSz="457200" rtl="0" eaLnBrk="1" latinLnBrk="0" hangingPunct="1">
              <a:buNone/>
              <a:defRPr lang="en-US" sz="4400" b="1" kern="1200" cap="all" dirty="0" smtClean="0">
                <a:solidFill>
                  <a:schemeClr val="bg1"/>
                </a:solidFill>
                <a:latin typeface="Verdana"/>
                <a:ea typeface="+mn-ea"/>
                <a:cs typeface="Verdana"/>
              </a:defRPr>
            </a:lvl1pPr>
          </a:lstStyle>
          <a:p>
            <a:pPr lvl="0"/>
            <a:r>
              <a:rPr lang="en-US" dirty="0"/>
              <a:t>Statement here</a:t>
            </a:r>
          </a:p>
        </p:txBody>
      </p:sp>
    </p:spTree>
    <p:extLst>
      <p:ext uri="{BB962C8B-B14F-4D97-AF65-F5344CB8AC3E}">
        <p14:creationId xmlns="" xmlns:p14="http://schemas.microsoft.com/office/powerpoint/2010/main" val="252962795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lob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merica-globe_shadow_small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82880" y="332740"/>
            <a:ext cx="5059680" cy="50807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7769" y="3884054"/>
            <a:ext cx="4166148" cy="800724"/>
          </a:xfrm>
        </p:spPr>
        <p:txBody>
          <a:bodyPr/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995615" y="6547962"/>
            <a:ext cx="1288163" cy="292565"/>
          </a:xfrm>
          <a:prstGeom prst="rect">
            <a:avLst/>
          </a:prstGeom>
        </p:spPr>
        <p:txBody>
          <a:bodyPr/>
          <a:lstStyle/>
          <a:p>
            <a:fld id="{6E7C3E9F-FCDE-664F-9336-1ABBAA0EA927}" type="datetime1">
              <a:rPr lang="en-US" smtClean="0">
                <a:solidFill>
                  <a:srgbClr val="464646"/>
                </a:solidFill>
              </a:rPr>
              <a:pPr/>
              <a:t>4/21/2021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421923" y="6547962"/>
            <a:ext cx="2086022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795846" y="6547962"/>
            <a:ext cx="890953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4708768" y="4699000"/>
            <a:ext cx="4112847" cy="1807308"/>
          </a:xfrm>
        </p:spPr>
        <p:txBody>
          <a:bodyPr/>
          <a:lstStyle>
            <a:lvl1pPr>
              <a:lnSpc>
                <a:spcPct val="100000"/>
              </a:lnSpc>
              <a:spcBef>
                <a:spcPts val="400"/>
              </a:spcBef>
              <a:defRPr sz="1200"/>
            </a:lvl1pPr>
            <a:lvl2pPr>
              <a:lnSpc>
                <a:spcPct val="100000"/>
              </a:lnSpc>
              <a:spcBef>
                <a:spcPts val="300"/>
              </a:spcBef>
              <a:defRPr sz="1100"/>
            </a:lvl2pPr>
            <a:lvl3pPr>
              <a:lnSpc>
                <a:spcPct val="100000"/>
              </a:lnSpc>
              <a:spcBef>
                <a:spcPts val="200"/>
              </a:spcBef>
              <a:defRPr sz="1050"/>
            </a:lvl3pPr>
            <a:lvl4pPr>
              <a:lnSpc>
                <a:spcPct val="100000"/>
              </a:lnSpc>
              <a:spcBef>
                <a:spcPts val="100"/>
              </a:spcBef>
              <a:defRPr sz="1000"/>
            </a:lvl4pPr>
            <a:lvl5pPr>
              <a:lnSpc>
                <a:spcPct val="100000"/>
              </a:lnSpc>
              <a:spcBef>
                <a:spcPts val="100"/>
              </a:spcBef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="" xmlns:p14="http://schemas.microsoft.com/office/powerpoint/2010/main" val="135354435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239163540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1790700" y="990600"/>
            <a:ext cx="6756400" cy="3683000"/>
          </a:xfrm>
        </p:spPr>
        <p:txBody>
          <a:bodyPr/>
          <a:lstStyle>
            <a:lvl1pPr algn="r">
              <a:buNone/>
              <a:defRPr sz="6000" b="1" baseline="0">
                <a:solidFill>
                  <a:srgbClr val="F79646"/>
                </a:solidFill>
              </a:defRPr>
            </a:lvl1pPr>
          </a:lstStyle>
          <a:p>
            <a:pPr lvl="0"/>
            <a:r>
              <a:rPr lang="en-US" dirty="0"/>
              <a:t>Emphasis Slide</a:t>
            </a:r>
          </a:p>
          <a:p>
            <a:pPr lvl="0"/>
            <a:r>
              <a:rPr lang="en-US" dirty="0"/>
              <a:t>Used for making one important Point</a:t>
            </a:r>
          </a:p>
        </p:txBody>
      </p:sp>
    </p:spTree>
    <p:extLst>
      <p:ext uri="{BB962C8B-B14F-4D97-AF65-F5344CB8AC3E}">
        <p14:creationId xmlns="" xmlns:p14="http://schemas.microsoft.com/office/powerpoint/2010/main" val="380403888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704DA2EC-FE51-234C-8874-87F532D5C722}" type="datetime1">
              <a:rPr lang="en-US" smtClean="0">
                <a:solidFill>
                  <a:srgbClr val="464646"/>
                </a:solidFill>
              </a:rPr>
              <a:pPr/>
              <a:t>4/21/2021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33123856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2036BB0B-C07A-EF4C-ADBF-B404E3B41965}" type="datetime1">
              <a:rPr lang="en-US" smtClean="0">
                <a:solidFill>
                  <a:srgbClr val="464646"/>
                </a:solidFill>
              </a:rPr>
              <a:pPr/>
              <a:t>4/21/2021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34195225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8600531E-1DA2-B34A-93A6-C570B815175C}" type="datetime1">
              <a:rPr lang="en-US" smtClean="0">
                <a:solidFill>
                  <a:srgbClr val="464646"/>
                </a:solidFill>
              </a:rPr>
              <a:pPr/>
              <a:t>4/21/2021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42053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6781" y="1188101"/>
            <a:ext cx="8107710" cy="80072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73187" y="2104039"/>
            <a:ext cx="7431304" cy="4215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62BFA-C828-2446-9B72-82AD7C7C4D28}" type="datetime1">
              <a:rPr lang="en-US" smtClean="0"/>
              <a:pPr/>
              <a:t>4/21/2021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4018950298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orient="horz" pos="1253" userDrawn="1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932E4664-5CFD-1A4D-9B41-76CFD729FE90}" type="datetime1">
              <a:rPr lang="en-US" smtClean="0">
                <a:solidFill>
                  <a:srgbClr val="464646"/>
                </a:solidFill>
              </a:rPr>
              <a:pPr/>
              <a:t>4/21/2021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7250738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-1" y="1802513"/>
            <a:ext cx="6063565" cy="1525991"/>
          </a:xfrm>
          <a:prstGeom prst="rect">
            <a:avLst/>
          </a:prstGeom>
          <a:solidFill>
            <a:srgbClr val="68676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4237838" y="3041745"/>
            <a:ext cx="4906162" cy="860290"/>
          </a:xfrm>
          <a:prstGeom prst="rect">
            <a:avLst/>
          </a:prstGeom>
          <a:solidFill>
            <a:srgbClr val="BC650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903" y="2007073"/>
            <a:ext cx="5357451" cy="1016006"/>
          </a:xfrm>
        </p:spPr>
        <p:txBody>
          <a:bodyPr anchor="ctr"/>
          <a:lstStyle>
            <a:lvl1pPr algn="ctr">
              <a:defRPr sz="2800" b="0" i="0" cap="all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29607" y="3051981"/>
            <a:ext cx="3974883" cy="792411"/>
          </a:xfrm>
        </p:spPr>
        <p:txBody>
          <a:bodyPr anchor="ctr"/>
          <a:lstStyle>
            <a:lvl1pPr marL="0" indent="0" algn="l">
              <a:buNone/>
              <a:defRPr sz="1700" b="0" cap="all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="" xmlns:p14="http://schemas.microsoft.com/office/powerpoint/2010/main" val="41068300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996" y="1052514"/>
            <a:ext cx="3953364" cy="537205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8153" y="1052514"/>
            <a:ext cx="3976008" cy="537205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0C587-CD89-8C40-AE01-36B25C2FD636}" type="datetime1">
              <a:rPr lang="en-US" smtClean="0"/>
              <a:pPr/>
              <a:t>4/21/2021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757277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995" y="983189"/>
            <a:ext cx="3960832" cy="568669"/>
          </a:xfrm>
        </p:spPr>
        <p:txBody>
          <a:bodyPr tIns="0"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>
                <a:solidFill>
                  <a:srgbClr val="A6A40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8995" y="1562099"/>
            <a:ext cx="3960832" cy="4920071"/>
          </a:xfrm>
        </p:spPr>
        <p:txBody>
          <a:bodyPr/>
          <a:lstStyle>
            <a:lvl1pPr>
              <a:defRPr sz="1600">
                <a:solidFill>
                  <a:srgbClr val="504B4B"/>
                </a:solidFill>
              </a:defRPr>
            </a:lvl1pPr>
            <a:lvl2pPr>
              <a:defRPr sz="1400">
                <a:solidFill>
                  <a:srgbClr val="504B4B"/>
                </a:solidFill>
              </a:defRPr>
            </a:lvl2pPr>
            <a:lvl3pPr>
              <a:defRPr sz="1200">
                <a:solidFill>
                  <a:srgbClr val="504B4B"/>
                </a:solidFill>
              </a:defRPr>
            </a:lvl3pPr>
            <a:lvl4pPr>
              <a:defRPr sz="1100">
                <a:solidFill>
                  <a:srgbClr val="504B4B"/>
                </a:solidFill>
              </a:defRPr>
            </a:lvl4pPr>
            <a:lvl5pPr>
              <a:defRPr sz="1100">
                <a:solidFill>
                  <a:srgbClr val="504B4B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607" y="983189"/>
            <a:ext cx="3976008" cy="568669"/>
          </a:xfrm>
        </p:spPr>
        <p:txBody>
          <a:bodyPr tIns="0"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>
                <a:solidFill>
                  <a:srgbClr val="A6A40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607" y="1562099"/>
            <a:ext cx="3976008" cy="4920071"/>
          </a:xfrm>
        </p:spPr>
        <p:txBody>
          <a:bodyPr/>
          <a:lstStyle>
            <a:lvl1pPr>
              <a:defRPr sz="1600">
                <a:solidFill>
                  <a:srgbClr val="504B4B"/>
                </a:solidFill>
              </a:defRPr>
            </a:lvl1pPr>
            <a:lvl2pPr>
              <a:defRPr sz="1400">
                <a:solidFill>
                  <a:srgbClr val="504B4B"/>
                </a:solidFill>
              </a:defRPr>
            </a:lvl2pPr>
            <a:lvl3pPr>
              <a:defRPr sz="1200">
                <a:solidFill>
                  <a:srgbClr val="504B4B"/>
                </a:solidFill>
              </a:defRPr>
            </a:lvl3pPr>
            <a:lvl4pPr>
              <a:defRPr sz="1100">
                <a:solidFill>
                  <a:srgbClr val="504B4B"/>
                </a:solidFill>
              </a:defRPr>
            </a:lvl4pPr>
            <a:lvl5pPr>
              <a:defRPr sz="1100">
                <a:solidFill>
                  <a:srgbClr val="504B4B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4BB27-D512-944F-BD47-D639527B0043}" type="datetime1">
              <a:rPr lang="en-US" smtClean="0"/>
              <a:pPr/>
              <a:t>4/21/2021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600973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5320890" y="5330091"/>
            <a:ext cx="3606765" cy="1057841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300"/>
            </a:lvl1pPr>
            <a:lvl2pPr>
              <a:lnSpc>
                <a:spcPct val="100000"/>
              </a:lnSpc>
              <a:spcBef>
                <a:spcPts val="30"/>
              </a:spcBef>
              <a:defRPr sz="1200"/>
            </a:lvl2pPr>
            <a:lvl3pPr>
              <a:lnSpc>
                <a:spcPct val="100000"/>
              </a:lnSpc>
              <a:spcBef>
                <a:spcPts val="30"/>
              </a:spcBef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8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4629607" y="4893679"/>
            <a:ext cx="4287895" cy="423749"/>
          </a:xfrm>
        </p:spPr>
        <p:txBody>
          <a:bodyPr tIns="18288" bIns="18288"/>
          <a:lstStyle>
            <a:lvl1pPr>
              <a:buNone/>
              <a:defRPr sz="2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7"/>
          </p:nvPr>
        </p:nvSpPr>
        <p:spPr>
          <a:xfrm>
            <a:off x="1173187" y="1586793"/>
            <a:ext cx="4930054" cy="312578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BC7D68E-693D-9C49-A798-620CA0EADA79}" type="datetime1">
              <a:rPr lang="en-US"/>
              <a:pPr>
                <a:defRPr/>
              </a:pPr>
              <a:t>4/21/2021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03CD29-3FF4-6D4C-91CD-B76B0411C46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913521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8.xml"/><Relationship Id="rId18" Type="http://schemas.openxmlformats.org/officeDocument/2006/relationships/slideLayout" Target="../slideLayouts/slideLayout43.xml"/><Relationship Id="rId26" Type="http://schemas.openxmlformats.org/officeDocument/2006/relationships/theme" Target="../theme/theme2.xml"/><Relationship Id="rId3" Type="http://schemas.openxmlformats.org/officeDocument/2006/relationships/slideLayout" Target="../slideLayouts/slideLayout28.xml"/><Relationship Id="rId21" Type="http://schemas.openxmlformats.org/officeDocument/2006/relationships/slideLayout" Target="../slideLayouts/slideLayout46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42.xml"/><Relationship Id="rId25" Type="http://schemas.openxmlformats.org/officeDocument/2006/relationships/slideLayout" Target="../slideLayouts/slideLayout50.xml"/><Relationship Id="rId2" Type="http://schemas.openxmlformats.org/officeDocument/2006/relationships/slideLayout" Target="../slideLayouts/slideLayout27.xml"/><Relationship Id="rId16" Type="http://schemas.openxmlformats.org/officeDocument/2006/relationships/slideLayout" Target="../slideLayouts/slideLayout41.xml"/><Relationship Id="rId20" Type="http://schemas.openxmlformats.org/officeDocument/2006/relationships/slideLayout" Target="../slideLayouts/slideLayout45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24" Type="http://schemas.openxmlformats.org/officeDocument/2006/relationships/slideLayout" Target="../slideLayouts/slideLayout49.xml"/><Relationship Id="rId5" Type="http://schemas.openxmlformats.org/officeDocument/2006/relationships/slideLayout" Target="../slideLayouts/slideLayout30.xml"/><Relationship Id="rId15" Type="http://schemas.openxmlformats.org/officeDocument/2006/relationships/slideLayout" Target="../slideLayouts/slideLayout40.xml"/><Relationship Id="rId23" Type="http://schemas.openxmlformats.org/officeDocument/2006/relationships/slideLayout" Target="../slideLayouts/slideLayout48.xml"/><Relationship Id="rId10" Type="http://schemas.openxmlformats.org/officeDocument/2006/relationships/slideLayout" Target="../slideLayouts/slideLayout35.xml"/><Relationship Id="rId19" Type="http://schemas.openxmlformats.org/officeDocument/2006/relationships/slideLayout" Target="../slideLayouts/slideLayout44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9.xml"/><Relationship Id="rId22" Type="http://schemas.openxmlformats.org/officeDocument/2006/relationships/slideLayout" Target="../slideLayouts/slideLayout47.xml"/><Relationship Id="rId27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7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995" y="1355148"/>
            <a:ext cx="8106620" cy="49646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4"/>
                </a:solidFill>
              </a:defRPr>
            </a:lvl1pPr>
          </a:lstStyle>
          <a:p>
            <a:fld id="{64F5F5AC-42C6-7943-932B-3849F0E3EB5C}" type="datetime1">
              <a:rPr lang="en-US" smtClean="0"/>
              <a:pPr/>
              <a:t>4/21/2021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accent4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accent4"/>
                </a:solidFill>
              </a:defRPr>
            </a:lvl1pPr>
          </a:lstStyle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42194276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200" b="0" kern="1200">
          <a:solidFill>
            <a:schemeClr val="tx1"/>
          </a:solidFill>
          <a:latin typeface="KoPub돋움체_Pro Bold" panose="02020603020101020101" pitchFamily="18" charset="-127"/>
          <a:ea typeface="KoPub돋움체_Pro Bold" panose="02020603020101020101" pitchFamily="18" charset="-127"/>
          <a:cs typeface="+mj-cs"/>
        </a:defRPr>
      </a:lvl1pPr>
    </p:titleStyle>
    <p:bodyStyle>
      <a:lvl1pPr marL="225425" indent="-225425" algn="l" defTabSz="457200" rtl="0" eaLnBrk="1" latinLnBrk="0" hangingPunct="1">
        <a:lnSpc>
          <a:spcPct val="110000"/>
        </a:lnSpc>
        <a:spcBef>
          <a:spcPts val="600"/>
        </a:spcBef>
        <a:buClr>
          <a:srgbClr val="E0AC00"/>
        </a:buClr>
        <a:buFont typeface="Wingdings" panose="05000000000000000000" pitchFamily="2" charset="2"/>
        <a:buChar char="l"/>
        <a:defRPr sz="1800" kern="1200">
          <a:solidFill>
            <a:srgbClr val="504B4B"/>
          </a:solidFill>
          <a:latin typeface="KoPub돋움체_Pro Bold" panose="02020603020101020101" pitchFamily="18" charset="-127"/>
          <a:ea typeface="KoPub돋움체_Pro Bold" panose="02020603020101020101" pitchFamily="18" charset="-127"/>
          <a:cs typeface="+mn-cs"/>
        </a:defRPr>
      </a:lvl1pPr>
      <a:lvl2pPr marL="573088" indent="-238125" algn="l" defTabSz="457200" rtl="0" eaLnBrk="1" latinLnBrk="0" hangingPunct="1">
        <a:lnSpc>
          <a:spcPct val="110000"/>
        </a:lnSpc>
        <a:spcBef>
          <a:spcPts val="500"/>
        </a:spcBef>
        <a:buClr>
          <a:srgbClr val="E0AC00"/>
        </a:buClr>
        <a:buFont typeface="Wingdings" panose="05000000000000000000" pitchFamily="2" charset="2"/>
        <a:buChar char="l"/>
        <a:defRPr sz="1600" kern="1200">
          <a:solidFill>
            <a:srgbClr val="504B4B"/>
          </a:solidFill>
          <a:latin typeface="KoPub돋움체_Pro Light" panose="02020603020101020101" pitchFamily="18" charset="-127"/>
          <a:ea typeface="KoPub돋움체_Pro Light" panose="02020603020101020101" pitchFamily="18" charset="-127"/>
          <a:cs typeface="+mn-cs"/>
        </a:defRPr>
      </a:lvl2pPr>
      <a:lvl3pPr marL="860425" indent="-182563" algn="l" defTabSz="457200" rtl="0" eaLnBrk="1" latinLnBrk="0" hangingPunct="1">
        <a:lnSpc>
          <a:spcPct val="110000"/>
        </a:lnSpc>
        <a:spcBef>
          <a:spcPts val="300"/>
        </a:spcBef>
        <a:buClr>
          <a:srgbClr val="E0AC00"/>
        </a:buClr>
        <a:buFont typeface="Wingdings" panose="05000000000000000000" pitchFamily="2" charset="2"/>
        <a:buChar char="l"/>
        <a:defRPr sz="1400" kern="1200">
          <a:solidFill>
            <a:srgbClr val="504B4B"/>
          </a:solidFill>
          <a:latin typeface="KoPub돋움체_Pro Light" panose="02020603020101020101" pitchFamily="18" charset="-127"/>
          <a:ea typeface="KoPub돋움체_Pro Light" panose="02020603020101020101" pitchFamily="18" charset="-127"/>
          <a:cs typeface="+mn-cs"/>
        </a:defRPr>
      </a:lvl3pPr>
      <a:lvl4pPr marL="1198563" indent="-225425" algn="l" defTabSz="457200" rtl="0" eaLnBrk="1" latinLnBrk="0" hangingPunct="1">
        <a:lnSpc>
          <a:spcPct val="110000"/>
        </a:lnSpc>
        <a:spcBef>
          <a:spcPts val="100"/>
        </a:spcBef>
        <a:buClr>
          <a:srgbClr val="E0AC00"/>
        </a:buClr>
        <a:buFont typeface="Wingdings" panose="05000000000000000000" pitchFamily="2" charset="2"/>
        <a:buChar char="l"/>
        <a:defRPr sz="1200" kern="1200">
          <a:solidFill>
            <a:srgbClr val="504B4B"/>
          </a:solidFill>
          <a:latin typeface="KoPub돋움체_Pro Light" panose="02020603020101020101" pitchFamily="18" charset="-127"/>
          <a:ea typeface="KoPub돋움체_Pro Light" panose="02020603020101020101" pitchFamily="18" charset="-127"/>
          <a:cs typeface="+mn-cs"/>
        </a:defRPr>
      </a:lvl4pPr>
      <a:lvl5pPr marL="1544638" indent="-228600" algn="l" defTabSz="457200" rtl="0" eaLnBrk="1" latinLnBrk="0" hangingPunct="1">
        <a:lnSpc>
          <a:spcPct val="110000"/>
        </a:lnSpc>
        <a:spcBef>
          <a:spcPts val="0"/>
        </a:spcBef>
        <a:buClr>
          <a:srgbClr val="E0AC00"/>
        </a:buClr>
        <a:buFont typeface="Wingdings" panose="05000000000000000000" pitchFamily="2" charset="2"/>
        <a:buChar char="l"/>
        <a:defRPr sz="1200" kern="1200">
          <a:solidFill>
            <a:srgbClr val="504B4B"/>
          </a:solidFill>
          <a:latin typeface="KoPub돋움체_Pro Light" panose="02020603020101020101" pitchFamily="18" charset="-127"/>
          <a:ea typeface="KoPub돋움체_Pro Light" panose="02020603020101020101" pitchFamily="18" charset="-127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7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995" y="1355148"/>
            <a:ext cx="8106620" cy="49646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="" xmlns:p14="http://schemas.microsoft.com/office/powerpoint/2010/main" val="36910719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  <p:sldLayoutId id="2147483700" r:id="rId14"/>
    <p:sldLayoutId id="2147483701" r:id="rId15"/>
    <p:sldLayoutId id="2147483702" r:id="rId16"/>
    <p:sldLayoutId id="2147483703" r:id="rId17"/>
    <p:sldLayoutId id="2147483704" r:id="rId18"/>
    <p:sldLayoutId id="2147483705" r:id="rId19"/>
    <p:sldLayoutId id="2147483706" r:id="rId20"/>
    <p:sldLayoutId id="2147483707" r:id="rId21"/>
    <p:sldLayoutId id="2147483708" r:id="rId22"/>
    <p:sldLayoutId id="2147483709" r:id="rId23"/>
    <p:sldLayoutId id="2147483710" r:id="rId24"/>
    <p:sldLayoutId id="2147483711" r:id="rId25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200" b="0" kern="1200">
          <a:solidFill>
            <a:schemeClr val="tx1">
              <a:lumMod val="50000"/>
            </a:schemeClr>
          </a:solidFill>
          <a:latin typeface="+mj-ea"/>
          <a:ea typeface="+mj-ea"/>
          <a:cs typeface="+mj-cs"/>
        </a:defRPr>
      </a:lvl1pPr>
    </p:titleStyle>
    <p:bodyStyle>
      <a:lvl1pPr marL="225425" indent="-225425" algn="l" defTabSz="457200" rtl="0" eaLnBrk="1" latinLnBrk="0" hangingPunct="1">
        <a:lnSpc>
          <a:spcPct val="110000"/>
        </a:lnSpc>
        <a:spcBef>
          <a:spcPts val="600"/>
        </a:spcBef>
        <a:buClr>
          <a:srgbClr val="E0AC00"/>
        </a:buClr>
        <a:buFont typeface="Wingdings" panose="05000000000000000000" pitchFamily="2" charset="2"/>
        <a:buChar char="l"/>
        <a:defRPr sz="1800" kern="1200">
          <a:solidFill>
            <a:srgbClr val="504B4B"/>
          </a:solidFill>
          <a:latin typeface="+mn-ea"/>
          <a:ea typeface="+mn-ea"/>
          <a:cs typeface="+mn-cs"/>
        </a:defRPr>
      </a:lvl1pPr>
      <a:lvl2pPr marL="573088" indent="-238125" algn="l" defTabSz="457200" rtl="0" eaLnBrk="1" latinLnBrk="0" hangingPunct="1">
        <a:lnSpc>
          <a:spcPct val="110000"/>
        </a:lnSpc>
        <a:spcBef>
          <a:spcPts val="500"/>
        </a:spcBef>
        <a:buClr>
          <a:srgbClr val="E0AC00"/>
        </a:buClr>
        <a:buFont typeface="Wingdings" panose="05000000000000000000" pitchFamily="2" charset="2"/>
        <a:buChar char="l"/>
        <a:defRPr sz="1600" kern="1200">
          <a:solidFill>
            <a:srgbClr val="504B4B"/>
          </a:solidFill>
          <a:latin typeface="+mn-ea"/>
          <a:ea typeface="+mn-ea"/>
          <a:cs typeface="+mn-cs"/>
        </a:defRPr>
      </a:lvl2pPr>
      <a:lvl3pPr marL="860425" indent="-182563" algn="l" defTabSz="457200" rtl="0" eaLnBrk="1" latinLnBrk="0" hangingPunct="1">
        <a:lnSpc>
          <a:spcPct val="110000"/>
        </a:lnSpc>
        <a:spcBef>
          <a:spcPts val="300"/>
        </a:spcBef>
        <a:buClr>
          <a:srgbClr val="E0AC00"/>
        </a:buClr>
        <a:buFont typeface="Wingdings" panose="05000000000000000000" pitchFamily="2" charset="2"/>
        <a:buChar char="l"/>
        <a:defRPr sz="1400" kern="1200">
          <a:solidFill>
            <a:srgbClr val="504B4B"/>
          </a:solidFill>
          <a:latin typeface="+mn-ea"/>
          <a:ea typeface="+mn-ea"/>
          <a:cs typeface="+mn-cs"/>
        </a:defRPr>
      </a:lvl3pPr>
      <a:lvl4pPr marL="1198563" indent="-225425" algn="l" defTabSz="457200" rtl="0" eaLnBrk="1" latinLnBrk="0" hangingPunct="1">
        <a:lnSpc>
          <a:spcPct val="110000"/>
        </a:lnSpc>
        <a:spcBef>
          <a:spcPts val="100"/>
        </a:spcBef>
        <a:buClr>
          <a:srgbClr val="E0AC00"/>
        </a:buClr>
        <a:buFont typeface="Wingdings" panose="05000000000000000000" pitchFamily="2" charset="2"/>
        <a:buChar char="l"/>
        <a:defRPr sz="1200" kern="1200">
          <a:solidFill>
            <a:srgbClr val="504B4B"/>
          </a:solidFill>
          <a:latin typeface="+mn-ea"/>
          <a:ea typeface="+mn-ea"/>
          <a:cs typeface="+mn-cs"/>
        </a:defRPr>
      </a:lvl4pPr>
      <a:lvl5pPr marL="1544638" indent="-228600" algn="l" defTabSz="457200" rtl="0" eaLnBrk="1" latinLnBrk="0" hangingPunct="1">
        <a:lnSpc>
          <a:spcPct val="110000"/>
        </a:lnSpc>
        <a:spcBef>
          <a:spcPts val="0"/>
        </a:spcBef>
        <a:buClr>
          <a:srgbClr val="E0AC00"/>
        </a:buClr>
        <a:buFont typeface="Wingdings" panose="05000000000000000000" pitchFamily="2" charset="2"/>
        <a:buChar char="l"/>
        <a:defRPr sz="1200" kern="1200">
          <a:solidFill>
            <a:srgbClr val="504B4B"/>
          </a:solidFill>
          <a:latin typeface="+mn-ea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9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9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9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9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9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9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9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9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9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9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9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9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9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9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9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9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9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9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9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9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9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9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9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9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9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9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9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9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9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9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9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9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9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9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9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9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9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9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9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9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9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9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9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9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9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9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9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9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9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9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9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9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9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9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9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9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9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9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9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9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9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9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9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9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9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9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9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9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9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2224864"/>
            <a:ext cx="9144000" cy="1895420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>
            <a:lvl1pPr marL="0" algn="l" defTabSz="457200" rtl="0" eaLnBrk="1" latinLnBrk="0" hangingPunct="1">
              <a:spcBef>
                <a:spcPct val="0"/>
              </a:spcBef>
              <a:buNone/>
              <a:defRPr lang="en-US" sz="4400" b="1" kern="1200" baseline="0" dirty="0">
                <a:solidFill>
                  <a:schemeClr val="bg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n-cs"/>
              </a:defRPr>
            </a:lvl1pPr>
          </a:lstStyle>
          <a:p>
            <a:pPr algn="ctr"/>
            <a:r>
              <a:rPr lang="en-US" sz="5400" dirty="0" smtClean="0">
                <a:solidFill>
                  <a:srgbClr val="E0AC00"/>
                </a:solidFill>
              </a:rPr>
              <a:t>15</a:t>
            </a:r>
            <a:r>
              <a:rPr lang="ko-KR" altLang="en-US" sz="5400" dirty="0" smtClean="0">
                <a:solidFill>
                  <a:srgbClr val="E0AC00"/>
                </a:solidFill>
              </a:rPr>
              <a:t>장</a:t>
            </a:r>
            <a:r>
              <a:rPr lang="en-US" altLang="ko-KR" sz="5400" dirty="0" smtClean="0">
                <a:solidFill>
                  <a:schemeClr val="tx1"/>
                </a:solidFill>
              </a:rPr>
              <a:t> </a:t>
            </a:r>
            <a:endParaRPr lang="en-US" altLang="ko-KR" sz="5400" dirty="0">
              <a:solidFill>
                <a:schemeClr val="tx1"/>
              </a:solidFill>
            </a:endParaRPr>
          </a:p>
          <a:p>
            <a:pPr algn="ctr"/>
            <a:r>
              <a:rPr lang="ko-KR" altLang="en-US" sz="5400" dirty="0" smtClean="0">
                <a:solidFill>
                  <a:schemeClr val="tx1"/>
                </a:solidFill>
              </a:rPr>
              <a:t>심층 </a:t>
            </a:r>
            <a:r>
              <a:rPr lang="ko-KR" altLang="en-US" sz="5400" dirty="0" err="1" smtClean="0">
                <a:solidFill>
                  <a:schemeClr val="tx1"/>
                </a:solidFill>
              </a:rPr>
              <a:t>합성곱</a:t>
            </a:r>
            <a:r>
              <a:rPr lang="ko-KR" altLang="en-US" sz="5400" dirty="0" smtClean="0">
                <a:solidFill>
                  <a:schemeClr val="tx1"/>
                </a:solidFill>
              </a:rPr>
              <a:t> 신경망으로</a:t>
            </a:r>
          </a:p>
          <a:p>
            <a:pPr algn="ctr"/>
            <a:r>
              <a:rPr lang="ko-KR" altLang="en-US" sz="5400" dirty="0" smtClean="0">
                <a:solidFill>
                  <a:schemeClr val="tx1"/>
                </a:solidFill>
              </a:rPr>
              <a:t>이미지 분류</a:t>
            </a:r>
            <a:endParaRPr lang="en-US" sz="5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0950366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15.1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합성곱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신경망의 구성 요소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CNN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과 특성 계층 학습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두 아이디어 결과로 일반적인 완전 연결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MLP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합성곱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층으로 바꾸면 네트워크의 가중치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파라미터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개수가 극적으로 감소하고 중요 특징을 잡아내는 능력이 향상됨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이미지 데이터를 보면 가까이 있는 픽셀들이 멀리 떨어져 있는 픽셀보다 연관성이 높다고 가정할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일반적으로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CNN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은 여러 개의 </a:t>
            </a:r>
            <a:r>
              <a:rPr lang="ko-KR" altLang="en-US" b="1" dirty="0" smtClean="0">
                <a:latin typeface="KoPub돋움체_Pro Light" pitchFamily="18" charset="-127"/>
                <a:ea typeface="KoPub돋움체_Pro Light" pitchFamily="18" charset="-127"/>
              </a:rPr>
              <a:t>합성곱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en-US" altLang="ko-KR" dirty="0" err="1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conv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층과 </a:t>
            </a:r>
            <a:r>
              <a:rPr lang="ko-KR" altLang="en-US" b="1" dirty="0" err="1" smtClean="0">
                <a:latin typeface="KoPub돋움체_Pro Light" pitchFamily="18" charset="-127"/>
                <a:ea typeface="KoPub돋움체_Pro Light" pitchFamily="18" charset="-127"/>
              </a:rPr>
              <a:t>풀링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(Pooling, P)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이라고도 하는 서브샘플링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subsampling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층으로 이루어져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마지막에는 하나 이상의 완전 연결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(FC)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층이 따라옴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완전 연결 층은 모든 입력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유닛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i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가 모든 출력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유닛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j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 가중치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w</a:t>
            </a:r>
            <a:r>
              <a:rPr lang="en-US" altLang="ko-KR" baseline="-25000" dirty="0" err="1" smtClean="0">
                <a:latin typeface="KoPub돋움체_Pro Light" pitchFamily="18" charset="-127"/>
                <a:ea typeface="KoPub돋움체_Pro Light" pitchFamily="18" charset="-127"/>
              </a:rPr>
              <a:t>ij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로 연결되어 있는 다층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퍼셉트론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9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15.3 </a:t>
            </a:r>
            <a:r>
              <a:rPr lang="ko-KR" altLang="en-US" sz="2900" dirty="0" err="1" smtClean="0">
                <a:latin typeface="KoPub돋움체_Pro Bold" pitchFamily="18" charset="-127"/>
                <a:ea typeface="KoPub돋움체_Pro Bold" pitchFamily="18" charset="-127"/>
              </a:rPr>
              <a:t>텐서플로를</a:t>
            </a:r>
            <a:r>
              <a:rPr lang="ko-KR" altLang="en-US" sz="2900" dirty="0" smtClean="0">
                <a:latin typeface="KoPub돋움체_Pro Bold" pitchFamily="18" charset="-127"/>
                <a:ea typeface="KoPub돋움체_Pro Bold" pitchFamily="18" charset="-127"/>
              </a:rPr>
              <a:t> 사용하여 심층 </a:t>
            </a:r>
            <a:r>
              <a:rPr lang="ko-KR" altLang="en-US" sz="2900" dirty="0" err="1" smtClean="0">
                <a:latin typeface="KoPub돋움체_Pro Bold" pitchFamily="18" charset="-127"/>
                <a:ea typeface="KoPub돋움체_Pro Bold" pitchFamily="18" charset="-127"/>
              </a:rPr>
              <a:t>합성곱</a:t>
            </a:r>
            <a:r>
              <a:rPr lang="ko-KR" altLang="en-US" sz="2900" dirty="0" smtClean="0">
                <a:latin typeface="KoPub돋움체_Pro Bold" pitchFamily="18" charset="-127"/>
                <a:ea typeface="KoPub돋움체_Pro Bold" pitchFamily="18" charset="-127"/>
              </a:rPr>
              <a:t> 신경망 구현</a:t>
            </a:r>
            <a:endParaRPr lang="ko-KR" altLang="en-US" sz="29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텐서플로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케라스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API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를 사용하여 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CNN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구현</a:t>
            </a:r>
            <a:endParaRPr lang="ko-KR" altLang="en-US" b="1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다음에 추가할 층은 밀집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또는 완전 연결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층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합성곱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층과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풀링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층 위에 분류기를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구현하기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위해서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필요함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층의 입력은 랭크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2,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즉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[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배치 크기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×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입력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유닛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개수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]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이어야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앞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층의 출력을 밀집 층에 맞게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펼쳐야함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580" y="3198572"/>
            <a:ext cx="7191375" cy="1190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9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15.3 </a:t>
            </a:r>
            <a:r>
              <a:rPr lang="ko-KR" altLang="en-US" sz="2900" dirty="0" err="1" smtClean="0">
                <a:latin typeface="KoPub돋움체_Pro Bold" pitchFamily="18" charset="-127"/>
                <a:ea typeface="KoPub돋움체_Pro Bold" pitchFamily="18" charset="-127"/>
              </a:rPr>
              <a:t>텐서플로를</a:t>
            </a:r>
            <a:r>
              <a:rPr lang="ko-KR" altLang="en-US" sz="2900" dirty="0" smtClean="0">
                <a:latin typeface="KoPub돋움체_Pro Bold" pitchFamily="18" charset="-127"/>
                <a:ea typeface="KoPub돋움체_Pro Bold" pitchFamily="18" charset="-127"/>
              </a:rPr>
              <a:t> 사용하여 심층 </a:t>
            </a:r>
            <a:r>
              <a:rPr lang="ko-KR" altLang="en-US" sz="2900" dirty="0" err="1" smtClean="0">
                <a:latin typeface="KoPub돋움체_Pro Bold" pitchFamily="18" charset="-127"/>
                <a:ea typeface="KoPub돋움체_Pro Bold" pitchFamily="18" charset="-127"/>
              </a:rPr>
              <a:t>합성곱</a:t>
            </a:r>
            <a:r>
              <a:rPr lang="ko-KR" altLang="en-US" sz="2900" dirty="0" smtClean="0">
                <a:latin typeface="KoPub돋움체_Pro Bold" pitchFamily="18" charset="-127"/>
                <a:ea typeface="KoPub돋움체_Pro Bold" pitchFamily="18" charset="-127"/>
              </a:rPr>
              <a:t> 신경망 구현</a:t>
            </a:r>
            <a:endParaRPr lang="ko-KR" altLang="en-US" sz="29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텐서플로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케라스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API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를 사용하여 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CNN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구현</a:t>
            </a:r>
            <a:endParaRPr lang="ko-KR" altLang="en-US" b="1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compute_output_shape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메서드의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결과에서 볼 수 있듯이 밀집 층의 입력 차원이 잘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설정되었음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그다음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두 개의 밀집 층을 놓고 그 사이에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드롭아웃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층을 추가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57973" y="2852930"/>
            <a:ext cx="4921870" cy="30855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9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15.3 </a:t>
            </a:r>
            <a:r>
              <a:rPr lang="ko-KR" altLang="en-US" sz="2900" dirty="0" err="1" smtClean="0">
                <a:latin typeface="KoPub돋움체_Pro Bold" pitchFamily="18" charset="-127"/>
                <a:ea typeface="KoPub돋움체_Pro Bold" pitchFamily="18" charset="-127"/>
              </a:rPr>
              <a:t>텐서플로를</a:t>
            </a:r>
            <a:r>
              <a:rPr lang="ko-KR" altLang="en-US" sz="2900" dirty="0" smtClean="0">
                <a:latin typeface="KoPub돋움체_Pro Bold" pitchFamily="18" charset="-127"/>
                <a:ea typeface="KoPub돋움체_Pro Bold" pitchFamily="18" charset="-127"/>
              </a:rPr>
              <a:t> 사용하여 심층 </a:t>
            </a:r>
            <a:r>
              <a:rPr lang="ko-KR" altLang="en-US" sz="2900" dirty="0" err="1" smtClean="0">
                <a:latin typeface="KoPub돋움체_Pro Bold" pitchFamily="18" charset="-127"/>
                <a:ea typeface="KoPub돋움체_Pro Bold" pitchFamily="18" charset="-127"/>
              </a:rPr>
              <a:t>합성곱</a:t>
            </a:r>
            <a:r>
              <a:rPr lang="ko-KR" altLang="en-US" sz="2900" dirty="0" smtClean="0">
                <a:latin typeface="KoPub돋움체_Pro Bold" pitchFamily="18" charset="-127"/>
                <a:ea typeface="KoPub돋움체_Pro Bold" pitchFamily="18" charset="-127"/>
              </a:rPr>
              <a:t> 신경망 구현</a:t>
            </a:r>
            <a:endParaRPr lang="ko-KR" altLang="en-US" sz="29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텐서플로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케라스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API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를 사용하여 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CNN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구현</a:t>
            </a:r>
            <a:endParaRPr lang="ko-KR" altLang="en-US" b="1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이름이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'fc_2'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인 마지막 완전 연결 층은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MNIST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데이터셋의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클래스 레이블 열 개에 대응하는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열개의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출력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유닛을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가짐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또한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입력 샘플의 클래스 소속 확률을 얻기 위해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소프트맥스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활성화 함수를 사용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각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샘플의 확률의 합은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됨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하나의 샘플은 하나의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클래스에만 속할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수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있음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</a:t>
            </a: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‘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분류를 위한 손실 함수’ 절에서 설명한 것을 기반으로 생각해 보면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여기서는 어떤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손실 함수를 사용해야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할까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?</a:t>
            </a: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원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-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핫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인코딩된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레이블이 아니라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정수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희소한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레이블을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사용하는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다중 분류는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SparseCategoricalCrossentropy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사용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9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15.3 </a:t>
            </a:r>
            <a:r>
              <a:rPr lang="ko-KR" altLang="en-US" sz="2900" dirty="0" err="1" smtClean="0">
                <a:latin typeface="KoPub돋움체_Pro Bold" pitchFamily="18" charset="-127"/>
                <a:ea typeface="KoPub돋움체_Pro Bold" pitchFamily="18" charset="-127"/>
              </a:rPr>
              <a:t>텐서플로를</a:t>
            </a:r>
            <a:r>
              <a:rPr lang="ko-KR" altLang="en-US" sz="2900" dirty="0" smtClean="0">
                <a:latin typeface="KoPub돋움체_Pro Bold" pitchFamily="18" charset="-127"/>
                <a:ea typeface="KoPub돋움체_Pro Bold" pitchFamily="18" charset="-127"/>
              </a:rPr>
              <a:t> 사용하여 심층 </a:t>
            </a:r>
            <a:r>
              <a:rPr lang="ko-KR" altLang="en-US" sz="2900" dirty="0" err="1" smtClean="0">
                <a:latin typeface="KoPub돋움체_Pro Bold" pitchFamily="18" charset="-127"/>
                <a:ea typeface="KoPub돋움체_Pro Bold" pitchFamily="18" charset="-127"/>
              </a:rPr>
              <a:t>합성곱</a:t>
            </a:r>
            <a:r>
              <a:rPr lang="ko-KR" altLang="en-US" sz="2900" dirty="0" smtClean="0">
                <a:latin typeface="KoPub돋움체_Pro Bold" pitchFamily="18" charset="-127"/>
                <a:ea typeface="KoPub돋움체_Pro Bold" pitchFamily="18" charset="-127"/>
              </a:rPr>
              <a:t> 신경망 구현</a:t>
            </a:r>
            <a:endParaRPr lang="ko-KR" altLang="en-US" sz="29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텐서플로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케라스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API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를 사용하여 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CNN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구현</a:t>
            </a:r>
            <a:endParaRPr lang="ko-KR" altLang="en-US" b="1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다음 코드에서 변수 지연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생성을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위해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build()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메서드를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호출하고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그다음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compile()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메서드를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호출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09608" y="2449681"/>
            <a:ext cx="7149240" cy="22542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9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15.3 </a:t>
            </a:r>
            <a:r>
              <a:rPr lang="ko-KR" altLang="en-US" sz="2900" dirty="0" err="1" smtClean="0">
                <a:latin typeface="KoPub돋움체_Pro Bold" pitchFamily="18" charset="-127"/>
                <a:ea typeface="KoPub돋움체_Pro Bold" pitchFamily="18" charset="-127"/>
              </a:rPr>
              <a:t>텐서플로를</a:t>
            </a:r>
            <a:r>
              <a:rPr lang="ko-KR" altLang="en-US" sz="2900" dirty="0" smtClean="0">
                <a:latin typeface="KoPub돋움체_Pro Bold" pitchFamily="18" charset="-127"/>
                <a:ea typeface="KoPub돋움체_Pro Bold" pitchFamily="18" charset="-127"/>
              </a:rPr>
              <a:t> 사용하여 심층 </a:t>
            </a:r>
            <a:r>
              <a:rPr lang="ko-KR" altLang="en-US" sz="2900" dirty="0" err="1" smtClean="0">
                <a:latin typeface="KoPub돋움체_Pro Bold" pitchFamily="18" charset="-127"/>
                <a:ea typeface="KoPub돋움체_Pro Bold" pitchFamily="18" charset="-127"/>
              </a:rPr>
              <a:t>합성곱</a:t>
            </a:r>
            <a:r>
              <a:rPr lang="ko-KR" altLang="en-US" sz="2900" dirty="0" smtClean="0">
                <a:latin typeface="KoPub돋움체_Pro Bold" pitchFamily="18" charset="-127"/>
                <a:ea typeface="KoPub돋움체_Pro Bold" pitchFamily="18" charset="-127"/>
              </a:rPr>
              <a:t> 신경망 구현</a:t>
            </a:r>
            <a:endParaRPr lang="ko-KR" altLang="en-US" sz="29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텐서플로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케라스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API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를 사용하여 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CNN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구현</a:t>
            </a:r>
            <a:endParaRPr lang="ko-KR" altLang="en-US" b="1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이제 익숙하겠지만 모델은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fit()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메서드로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훈련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훈련과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평가를 위해 준비된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메서드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evaluate()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predict()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메서드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사용하면 자동으로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드롭아웃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층의 모드를 설정해 주고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은닉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유닛의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출력을 적절하게 스케일 조정하기 때문에 신경 쓸 일이 전혀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없음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9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15.3 </a:t>
            </a:r>
            <a:r>
              <a:rPr lang="ko-KR" altLang="en-US" sz="2900" dirty="0" err="1" smtClean="0">
                <a:latin typeface="KoPub돋움체_Pro Bold" pitchFamily="18" charset="-127"/>
                <a:ea typeface="KoPub돋움체_Pro Bold" pitchFamily="18" charset="-127"/>
              </a:rPr>
              <a:t>텐서플로를</a:t>
            </a:r>
            <a:r>
              <a:rPr lang="ko-KR" altLang="en-US" sz="2900" dirty="0" smtClean="0">
                <a:latin typeface="KoPub돋움체_Pro Bold" pitchFamily="18" charset="-127"/>
                <a:ea typeface="KoPub돋움체_Pro Bold" pitchFamily="18" charset="-127"/>
              </a:rPr>
              <a:t> 사용하여 심층 </a:t>
            </a:r>
            <a:r>
              <a:rPr lang="ko-KR" altLang="en-US" sz="2900" dirty="0" err="1" smtClean="0">
                <a:latin typeface="KoPub돋움체_Pro Bold" pitchFamily="18" charset="-127"/>
                <a:ea typeface="KoPub돋움체_Pro Bold" pitchFamily="18" charset="-127"/>
              </a:rPr>
              <a:t>합성곱</a:t>
            </a:r>
            <a:r>
              <a:rPr lang="ko-KR" altLang="en-US" sz="2900" dirty="0" smtClean="0">
                <a:latin typeface="KoPub돋움체_Pro Bold" pitchFamily="18" charset="-127"/>
                <a:ea typeface="KoPub돋움체_Pro Bold" pitchFamily="18" charset="-127"/>
              </a:rPr>
              <a:t> 신경망 구현</a:t>
            </a:r>
            <a:endParaRPr lang="ko-KR" altLang="en-US" sz="29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텐서플로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케라스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API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를 사용하여 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CNN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구현</a:t>
            </a:r>
            <a:endParaRPr lang="ko-KR" altLang="en-US" b="1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학습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과정을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모니터링하기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위해 만든 검증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데이터셋을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사용하여 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CNN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모델을 훈련해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보자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73187" y="2507288"/>
            <a:ext cx="7293173" cy="3574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9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15.3 </a:t>
            </a:r>
            <a:r>
              <a:rPr lang="ko-KR" altLang="en-US" sz="2900" dirty="0" err="1" smtClean="0">
                <a:latin typeface="KoPub돋움체_Pro Bold" pitchFamily="18" charset="-127"/>
                <a:ea typeface="KoPub돋움체_Pro Bold" pitchFamily="18" charset="-127"/>
              </a:rPr>
              <a:t>텐서플로를</a:t>
            </a:r>
            <a:r>
              <a:rPr lang="ko-KR" altLang="en-US" sz="2900" dirty="0" smtClean="0">
                <a:latin typeface="KoPub돋움체_Pro Bold" pitchFamily="18" charset="-127"/>
                <a:ea typeface="KoPub돋움체_Pro Bold" pitchFamily="18" charset="-127"/>
              </a:rPr>
              <a:t> 사용하여 심층 </a:t>
            </a:r>
            <a:r>
              <a:rPr lang="ko-KR" altLang="en-US" sz="2900" dirty="0" err="1" smtClean="0">
                <a:latin typeface="KoPub돋움체_Pro Bold" pitchFamily="18" charset="-127"/>
                <a:ea typeface="KoPub돋움체_Pro Bold" pitchFamily="18" charset="-127"/>
              </a:rPr>
              <a:t>합성곱</a:t>
            </a:r>
            <a:r>
              <a:rPr lang="ko-KR" altLang="en-US" sz="2900" dirty="0" smtClean="0">
                <a:latin typeface="KoPub돋움체_Pro Bold" pitchFamily="18" charset="-127"/>
                <a:ea typeface="KoPub돋움체_Pro Bold" pitchFamily="18" charset="-127"/>
              </a:rPr>
              <a:t> 신경망 구현</a:t>
            </a:r>
            <a:endParaRPr lang="ko-KR" altLang="en-US" sz="29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텐서플로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케라스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API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를 사용하여 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CNN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구현</a:t>
            </a:r>
            <a:endParaRPr lang="ko-KR" altLang="en-US" b="1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20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번의 훈련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에포크가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끝난 후 학습 곡선을 그려 볼 수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있음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580" y="2276860"/>
            <a:ext cx="7218818" cy="36343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9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15.3 </a:t>
            </a:r>
            <a:r>
              <a:rPr lang="ko-KR" altLang="en-US" sz="2900" dirty="0" err="1" smtClean="0">
                <a:latin typeface="KoPub돋움체_Pro Bold" pitchFamily="18" charset="-127"/>
                <a:ea typeface="KoPub돋움체_Pro Bold" pitchFamily="18" charset="-127"/>
              </a:rPr>
              <a:t>텐서플로를</a:t>
            </a:r>
            <a:r>
              <a:rPr lang="ko-KR" altLang="en-US" sz="2900" dirty="0" smtClean="0">
                <a:latin typeface="KoPub돋움체_Pro Bold" pitchFamily="18" charset="-127"/>
                <a:ea typeface="KoPub돋움체_Pro Bold" pitchFamily="18" charset="-127"/>
              </a:rPr>
              <a:t> 사용하여 심층 </a:t>
            </a:r>
            <a:r>
              <a:rPr lang="ko-KR" altLang="en-US" sz="2900" dirty="0" err="1" smtClean="0">
                <a:latin typeface="KoPub돋움체_Pro Bold" pitchFamily="18" charset="-127"/>
                <a:ea typeface="KoPub돋움체_Pro Bold" pitchFamily="18" charset="-127"/>
              </a:rPr>
              <a:t>합성곱</a:t>
            </a:r>
            <a:r>
              <a:rPr lang="ko-KR" altLang="en-US" sz="2900" dirty="0" smtClean="0">
                <a:latin typeface="KoPub돋움체_Pro Bold" pitchFamily="18" charset="-127"/>
                <a:ea typeface="KoPub돋움체_Pro Bold" pitchFamily="18" charset="-127"/>
              </a:rPr>
              <a:t> 신경망 구현</a:t>
            </a:r>
            <a:endParaRPr lang="ko-KR" altLang="en-US" sz="29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텐서플로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케라스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API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를 사용하여 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CNN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구현</a:t>
            </a:r>
            <a:endParaRPr lang="ko-KR" altLang="en-US" b="1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44652" y="1931218"/>
            <a:ext cx="7271803" cy="19153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9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15.3 </a:t>
            </a:r>
            <a:r>
              <a:rPr lang="ko-KR" altLang="en-US" sz="2900" dirty="0" err="1" smtClean="0">
                <a:latin typeface="KoPub돋움체_Pro Bold" pitchFamily="18" charset="-127"/>
                <a:ea typeface="KoPub돋움체_Pro Bold" pitchFamily="18" charset="-127"/>
              </a:rPr>
              <a:t>텐서플로를</a:t>
            </a:r>
            <a:r>
              <a:rPr lang="ko-KR" altLang="en-US" sz="2900" dirty="0" smtClean="0">
                <a:latin typeface="KoPub돋움체_Pro Bold" pitchFamily="18" charset="-127"/>
                <a:ea typeface="KoPub돋움체_Pro Bold" pitchFamily="18" charset="-127"/>
              </a:rPr>
              <a:t> 사용하여 심층 </a:t>
            </a:r>
            <a:r>
              <a:rPr lang="ko-KR" altLang="en-US" sz="2900" dirty="0" err="1" smtClean="0">
                <a:latin typeface="KoPub돋움체_Pro Bold" pitchFamily="18" charset="-127"/>
                <a:ea typeface="KoPub돋움체_Pro Bold" pitchFamily="18" charset="-127"/>
              </a:rPr>
              <a:t>합성곱</a:t>
            </a:r>
            <a:r>
              <a:rPr lang="ko-KR" altLang="en-US" sz="2900" dirty="0" smtClean="0">
                <a:latin typeface="KoPub돋움체_Pro Bold" pitchFamily="18" charset="-127"/>
                <a:ea typeface="KoPub돋움체_Pro Bold" pitchFamily="18" charset="-127"/>
              </a:rPr>
              <a:t> 신경망 구현</a:t>
            </a:r>
            <a:endParaRPr lang="ko-KR" altLang="en-US" sz="2900" dirty="0"/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597117" y="1530856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/>
              <a:t> </a:t>
            </a:r>
            <a:r>
              <a:rPr lang="ko-KR" altLang="en-US" sz="1600" b="1" dirty="0" smtClean="0"/>
              <a:t>그림 </a:t>
            </a:r>
            <a:r>
              <a:rPr lang="en-US" altLang="ko-KR" sz="1600" b="1" dirty="0" smtClean="0"/>
              <a:t>15-13 </a:t>
            </a:r>
            <a:r>
              <a:rPr lang="ko-KR" altLang="en-US" sz="1600" b="1" dirty="0" smtClean="0"/>
              <a:t>훈련</a:t>
            </a:r>
            <a:r>
              <a:rPr lang="en-US" altLang="ko-KR" sz="1600" b="1" dirty="0" smtClean="0"/>
              <a:t>/</a:t>
            </a:r>
            <a:r>
              <a:rPr lang="ko-KR" altLang="en-US" sz="1600" b="1" dirty="0" smtClean="0"/>
              <a:t>검증 </a:t>
            </a:r>
            <a:r>
              <a:rPr lang="ko-KR" altLang="en-US" sz="1600" b="1" dirty="0" err="1" smtClean="0"/>
              <a:t>데이터셋의</a:t>
            </a:r>
            <a:r>
              <a:rPr lang="ko-KR" altLang="en-US" sz="1600" b="1" dirty="0" smtClean="0"/>
              <a:t> 손실과 정확도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10" y="1931218"/>
            <a:ext cx="7665578" cy="2841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9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15.3 </a:t>
            </a:r>
            <a:r>
              <a:rPr lang="ko-KR" altLang="en-US" sz="2900" dirty="0" err="1" smtClean="0">
                <a:latin typeface="KoPub돋움체_Pro Bold" pitchFamily="18" charset="-127"/>
                <a:ea typeface="KoPub돋움체_Pro Bold" pitchFamily="18" charset="-127"/>
              </a:rPr>
              <a:t>텐서플로를</a:t>
            </a:r>
            <a:r>
              <a:rPr lang="ko-KR" altLang="en-US" sz="2900" dirty="0" smtClean="0">
                <a:latin typeface="KoPub돋움체_Pro Bold" pitchFamily="18" charset="-127"/>
                <a:ea typeface="KoPub돋움체_Pro Bold" pitchFamily="18" charset="-127"/>
              </a:rPr>
              <a:t> 사용하여 심층 </a:t>
            </a:r>
            <a:r>
              <a:rPr lang="ko-KR" altLang="en-US" sz="2900" dirty="0" err="1" smtClean="0">
                <a:latin typeface="KoPub돋움체_Pro Bold" pitchFamily="18" charset="-127"/>
                <a:ea typeface="KoPub돋움체_Pro Bold" pitchFamily="18" charset="-127"/>
              </a:rPr>
              <a:t>합성곱</a:t>
            </a:r>
            <a:r>
              <a:rPr lang="ko-KR" altLang="en-US" sz="2900" dirty="0" smtClean="0">
                <a:latin typeface="KoPub돋움체_Pro Bold" pitchFamily="18" charset="-127"/>
                <a:ea typeface="KoPub돋움체_Pro Bold" pitchFamily="18" charset="-127"/>
              </a:rPr>
              <a:t> 신경망 구현</a:t>
            </a:r>
            <a:endParaRPr lang="ko-KR" altLang="en-US" sz="29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텐서플로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케라스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API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를 사용하여 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CNN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구현</a:t>
            </a:r>
            <a:endParaRPr lang="ko-KR" altLang="en-US" b="1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이전 장에서 이미 보았듯이 테스트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데이터셋에서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훈련된 모델을 평가하려면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.evaluate()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메서드를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호출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CNN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모델은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99.39%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정확도를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달성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14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장에서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DNNClassifier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추정기를 사용했을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때 약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90%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정확도를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얻었음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580" y="2564895"/>
            <a:ext cx="7115264" cy="105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15.1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합성곱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신경망의 구성 요소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CNN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과 특성 계층 학습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b="1" dirty="0" err="1" smtClean="0">
                <a:latin typeface="KoPub돋움체_Pro Light" pitchFamily="18" charset="-127"/>
                <a:ea typeface="KoPub돋움체_Pro Light" pitchFamily="18" charset="-127"/>
              </a:rPr>
              <a:t>풀링</a:t>
            </a:r>
            <a:r>
              <a:rPr lang="ko-KR" altLang="en-US" b="1" dirty="0" smtClean="0">
                <a:latin typeface="KoPub돋움체_Pro Light" pitchFamily="18" charset="-127"/>
                <a:ea typeface="KoPub돋움체_Pro Light" pitchFamily="18" charset="-127"/>
              </a:rPr>
              <a:t> 층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(pooling layer)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으로 알려진 서브샘플링 층은 학습되는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파라미터가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없음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즉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풀링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층에는 가중치나 절편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유닛이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없음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합성곱이나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완전 연결 층은 훈련 도중 최적화되는 가중치와 절편을 가짐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합성곱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연산의 작동 방식을 이해하기 위해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차원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합성곱부터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시작하자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차원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합성곱은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텍스트 같은 시퀀스 데이터를 다룰 때 이따금 사용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차원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합성곱에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대해 설명한 후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2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차원 이미지에 적용하는 전형적인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2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차원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합성곱을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다루어 보자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9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15.3 </a:t>
            </a:r>
            <a:r>
              <a:rPr lang="ko-KR" altLang="en-US" sz="2900" dirty="0" err="1" smtClean="0">
                <a:latin typeface="KoPub돋움체_Pro Bold" pitchFamily="18" charset="-127"/>
                <a:ea typeface="KoPub돋움체_Pro Bold" pitchFamily="18" charset="-127"/>
              </a:rPr>
              <a:t>텐서플로를</a:t>
            </a:r>
            <a:r>
              <a:rPr lang="ko-KR" altLang="en-US" sz="2900" dirty="0" smtClean="0">
                <a:latin typeface="KoPub돋움체_Pro Bold" pitchFamily="18" charset="-127"/>
                <a:ea typeface="KoPub돋움체_Pro Bold" pitchFamily="18" charset="-127"/>
              </a:rPr>
              <a:t> 사용하여 심층 </a:t>
            </a:r>
            <a:r>
              <a:rPr lang="ko-KR" altLang="en-US" sz="2900" dirty="0" err="1" smtClean="0">
                <a:latin typeface="KoPub돋움체_Pro Bold" pitchFamily="18" charset="-127"/>
                <a:ea typeface="KoPub돋움체_Pro Bold" pitchFamily="18" charset="-127"/>
              </a:rPr>
              <a:t>합성곱</a:t>
            </a:r>
            <a:r>
              <a:rPr lang="ko-KR" altLang="en-US" sz="2900" dirty="0" smtClean="0">
                <a:latin typeface="KoPub돋움체_Pro Bold" pitchFamily="18" charset="-127"/>
                <a:ea typeface="KoPub돋움체_Pro Bold" pitchFamily="18" charset="-127"/>
              </a:rPr>
              <a:t> 신경망 구현</a:t>
            </a:r>
            <a:endParaRPr lang="ko-KR" altLang="en-US" sz="29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텐서플로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케라스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API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를 사용하여 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CNN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구현</a:t>
            </a:r>
            <a:endParaRPr lang="ko-KR" altLang="en-US" b="1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마지막으로 클래스 소속 확률 형태로 예측 결과를 얻은 후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tf.argmax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함수로 확률이 최대인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원소를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찾아 예측 레이블로 바꿀 수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12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개의 배치 샘플에 대해 이를 수행하여 입력과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예측 레이블을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그래프로 그려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보자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580" y="2852930"/>
            <a:ext cx="6543541" cy="26539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9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15.3 </a:t>
            </a:r>
            <a:r>
              <a:rPr lang="ko-KR" altLang="en-US" sz="2900" dirty="0" err="1" smtClean="0">
                <a:latin typeface="KoPub돋움체_Pro Bold" pitchFamily="18" charset="-127"/>
                <a:ea typeface="KoPub돋움체_Pro Bold" pitchFamily="18" charset="-127"/>
              </a:rPr>
              <a:t>텐서플로를</a:t>
            </a:r>
            <a:r>
              <a:rPr lang="ko-KR" altLang="en-US" sz="2900" dirty="0" smtClean="0">
                <a:latin typeface="KoPub돋움체_Pro Bold" pitchFamily="18" charset="-127"/>
                <a:ea typeface="KoPub돋움체_Pro Bold" pitchFamily="18" charset="-127"/>
              </a:rPr>
              <a:t> 사용하여 심층 </a:t>
            </a:r>
            <a:r>
              <a:rPr lang="ko-KR" altLang="en-US" sz="2900" dirty="0" err="1" smtClean="0">
                <a:latin typeface="KoPub돋움체_Pro Bold" pitchFamily="18" charset="-127"/>
                <a:ea typeface="KoPub돋움체_Pro Bold" pitchFamily="18" charset="-127"/>
              </a:rPr>
              <a:t>합성곱</a:t>
            </a:r>
            <a:r>
              <a:rPr lang="ko-KR" altLang="en-US" sz="2900" dirty="0" smtClean="0">
                <a:latin typeface="KoPub돋움체_Pro Bold" pitchFamily="18" charset="-127"/>
                <a:ea typeface="KoPub돋움체_Pro Bold" pitchFamily="18" charset="-127"/>
              </a:rPr>
              <a:t> 신경망 구현</a:t>
            </a:r>
            <a:endParaRPr lang="ko-KR" altLang="en-US" sz="29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텐서플로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케라스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API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를 사용하여 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CNN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구현</a:t>
            </a:r>
            <a:endParaRPr lang="ko-KR" altLang="en-US" b="1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580" y="1931218"/>
            <a:ext cx="5513343" cy="2431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15580" y="4364322"/>
            <a:ext cx="4831998" cy="13113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9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15.3 </a:t>
            </a:r>
            <a:r>
              <a:rPr lang="ko-KR" altLang="en-US" sz="2900" dirty="0" err="1" smtClean="0">
                <a:latin typeface="KoPub돋움체_Pro Bold" pitchFamily="18" charset="-127"/>
                <a:ea typeface="KoPub돋움체_Pro Bold" pitchFamily="18" charset="-127"/>
              </a:rPr>
              <a:t>텐서플로를</a:t>
            </a:r>
            <a:r>
              <a:rPr lang="ko-KR" altLang="en-US" sz="2900" dirty="0" smtClean="0">
                <a:latin typeface="KoPub돋움체_Pro Bold" pitchFamily="18" charset="-127"/>
                <a:ea typeface="KoPub돋움체_Pro Bold" pitchFamily="18" charset="-127"/>
              </a:rPr>
              <a:t> 사용하여 심층 </a:t>
            </a:r>
            <a:r>
              <a:rPr lang="ko-KR" altLang="en-US" sz="2900" dirty="0" err="1" smtClean="0">
                <a:latin typeface="KoPub돋움체_Pro Bold" pitchFamily="18" charset="-127"/>
                <a:ea typeface="KoPub돋움체_Pro Bold" pitchFamily="18" charset="-127"/>
              </a:rPr>
              <a:t>합성곱</a:t>
            </a:r>
            <a:r>
              <a:rPr lang="ko-KR" altLang="en-US" sz="2900" dirty="0" smtClean="0">
                <a:latin typeface="KoPub돋움체_Pro Bold" pitchFamily="18" charset="-127"/>
                <a:ea typeface="KoPub돋움체_Pro Bold" pitchFamily="18" charset="-127"/>
              </a:rPr>
              <a:t> 신경망 구현</a:t>
            </a:r>
            <a:endParaRPr lang="ko-KR" altLang="en-US" sz="2900" dirty="0"/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597117" y="1530856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/>
              <a:t> </a:t>
            </a:r>
            <a:r>
              <a:rPr lang="ko-KR" altLang="en-US" sz="1600" b="1" dirty="0" smtClean="0"/>
              <a:t>그림 </a:t>
            </a:r>
            <a:r>
              <a:rPr lang="en-US" altLang="ko-KR" sz="1600" b="1" dirty="0" smtClean="0"/>
              <a:t>15-14 </a:t>
            </a:r>
            <a:r>
              <a:rPr lang="ko-KR" altLang="en-US" sz="1600" b="1" dirty="0" err="1" smtClean="0"/>
              <a:t>손글씨</a:t>
            </a:r>
            <a:r>
              <a:rPr lang="ko-KR" altLang="en-US" sz="1600" b="1" dirty="0" smtClean="0"/>
              <a:t> 샘플과 레이블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4723" y="1931218"/>
            <a:ext cx="7524611" cy="24961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113</a:t>
            </a:fld>
            <a:endParaRPr lang="en-US" dirty="0"/>
          </a:p>
        </p:txBody>
      </p:sp>
      <p:sp>
        <p:nvSpPr>
          <p:cNvPr id="7" name="제목 8"/>
          <p:cNvSpPr>
            <a:spLocks noGrp="1"/>
          </p:cNvSpPr>
          <p:nvPr>
            <p:ph type="title"/>
          </p:nvPr>
        </p:nvSpPr>
        <p:spPr>
          <a:xfrm>
            <a:off x="531274" y="2564895"/>
            <a:ext cx="8081453" cy="800724"/>
          </a:xfrm>
        </p:spPr>
        <p:txBody>
          <a:bodyPr/>
          <a:lstStyle/>
          <a:p>
            <a:pPr algn="ctr"/>
            <a:r>
              <a:rPr lang="en-US" altLang="ko-KR" sz="2600" dirty="0" smtClean="0"/>
              <a:t>15.4 </a:t>
            </a:r>
            <a:r>
              <a:rPr lang="ko-KR" altLang="en-US" sz="2600" dirty="0" err="1" smtClean="0"/>
              <a:t>합성곱</a:t>
            </a:r>
            <a:r>
              <a:rPr lang="ko-KR" altLang="en-US" sz="2600" dirty="0" smtClean="0"/>
              <a:t> 신경망을 사용하여 얼굴 이미지의 성별 분류</a:t>
            </a:r>
            <a:endParaRPr lang="en-US" altLang="ko-KR" sz="2600" dirty="0"/>
          </a:p>
        </p:txBody>
      </p:sp>
      <p:cxnSp>
        <p:nvCxnSpPr>
          <p:cNvPr id="8" name="직선 연결선 7"/>
          <p:cNvCxnSpPr/>
          <p:nvPr/>
        </p:nvCxnSpPr>
        <p:spPr>
          <a:xfrm>
            <a:off x="885152" y="3397732"/>
            <a:ext cx="7431303" cy="14309"/>
          </a:xfrm>
          <a:prstGeom prst="line">
            <a:avLst/>
          </a:prstGeom>
          <a:ln w="57150">
            <a:solidFill>
              <a:srgbClr val="E0A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1537540561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6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15.4 </a:t>
            </a:r>
            <a:r>
              <a:rPr lang="ko-KR" altLang="en-US" sz="2600" dirty="0" err="1" smtClean="0">
                <a:latin typeface="KoPub돋움체_Pro Bold" pitchFamily="18" charset="-127"/>
                <a:ea typeface="KoPub돋움체_Pro Bold" pitchFamily="18" charset="-127"/>
              </a:rPr>
              <a:t>합성곱</a:t>
            </a:r>
            <a:r>
              <a:rPr lang="ko-KR" altLang="en-US" sz="2600" dirty="0" smtClean="0">
                <a:latin typeface="KoPub돋움체_Pro Bold" pitchFamily="18" charset="-127"/>
                <a:ea typeface="KoPub돋움체_Pro Bold" pitchFamily="18" charset="-127"/>
              </a:rPr>
              <a:t> 신경망을 사용하여 얼굴 이미지의 성별 분류</a:t>
            </a:r>
            <a:endParaRPr lang="ko-KR" altLang="en-US" sz="26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합성곱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신경망을 사용하여 얼굴 이미지의 성별 분류</a:t>
            </a:r>
            <a:endParaRPr lang="ko-KR" altLang="en-US" b="1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절에서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CNN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으로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CelebA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데이터셋에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있는 얼굴 이미지의 성별을 분류해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보겠음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13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장에서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보았듯이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CelebA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데이터셋은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20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만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2,599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개의 유명 인사 얼굴 이미지를 담고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또한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각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이미지마다 얼굴에 대한 특징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40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개를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True/False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로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제공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여기에는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성별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남성 또는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여성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과 나이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젊은이 또는 노인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가 포함되어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지금까지 배운 것을 토대로 이 절에서 얼굴 이미지의 성별을 예측하는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CNN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모델을 만들어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보겠음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난이도를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줄이기 위해 훈련 데이터의 일부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(1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만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6,000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개의 훈련 샘플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만 사용하여 훈련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과정의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속도를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높이겠음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일반화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성능을 높이고 작은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데이터셋에서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과대적합을 막기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위해 </a:t>
            </a:r>
            <a:r>
              <a:rPr lang="ko-KR" altLang="en-US" b="1" dirty="0" smtClean="0">
                <a:latin typeface="KoPub돋움체_Pro Light" pitchFamily="18" charset="-127"/>
                <a:ea typeface="KoPub돋움체_Pro Light" pitchFamily="18" charset="-127"/>
              </a:rPr>
              <a:t>데이터 증식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(data augmentation)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기법을 사용할 것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6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15.4 </a:t>
            </a:r>
            <a:r>
              <a:rPr lang="ko-KR" altLang="en-US" sz="2600" dirty="0" err="1" smtClean="0">
                <a:latin typeface="KoPub돋움체_Pro Bold" pitchFamily="18" charset="-127"/>
                <a:ea typeface="KoPub돋움체_Pro Bold" pitchFamily="18" charset="-127"/>
              </a:rPr>
              <a:t>합성곱</a:t>
            </a:r>
            <a:r>
              <a:rPr lang="ko-KR" altLang="en-US" sz="2600" dirty="0" smtClean="0">
                <a:latin typeface="KoPub돋움체_Pro Bold" pitchFamily="18" charset="-127"/>
                <a:ea typeface="KoPub돋움체_Pro Bold" pitchFamily="18" charset="-127"/>
              </a:rPr>
              <a:t> 신경망을 사용하여 얼굴 이미지의 성별 분류</a:t>
            </a:r>
            <a:endParaRPr lang="ko-KR" altLang="en-US" sz="26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err="1" smtClean="0">
                <a:latin typeface="KoPub돋움체_Pro Bold" pitchFamily="18" charset="-127"/>
                <a:ea typeface="KoPub돋움체_Pro Bold" pitchFamily="18" charset="-127"/>
              </a:rPr>
              <a:t>CelebA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데이터셋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로드</a:t>
            </a:r>
            <a:endParaRPr lang="ko-KR" altLang="en-US" b="1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먼저 이전 절에서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MNIST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데이터셋을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위해 했던 것과 비슷하게 데이터를 적재해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보자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CelebA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데이터는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훈련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데이터셋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검증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데이터셋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테스트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데이터셋으로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나뉘어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그다음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각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데이터셋에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있는 샘플 개수를 세는 간단한 함수를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구현하겠음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00138" y="2852930"/>
            <a:ext cx="6732711" cy="33155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6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15.4 </a:t>
            </a:r>
            <a:r>
              <a:rPr lang="ko-KR" altLang="en-US" sz="2600" dirty="0" err="1" smtClean="0">
                <a:latin typeface="KoPub돋움체_Pro Bold" pitchFamily="18" charset="-127"/>
                <a:ea typeface="KoPub돋움체_Pro Bold" pitchFamily="18" charset="-127"/>
              </a:rPr>
              <a:t>합성곱</a:t>
            </a:r>
            <a:r>
              <a:rPr lang="ko-KR" altLang="en-US" sz="2600" dirty="0" smtClean="0">
                <a:latin typeface="KoPub돋움체_Pro Bold" pitchFamily="18" charset="-127"/>
                <a:ea typeface="KoPub돋움체_Pro Bold" pitchFamily="18" charset="-127"/>
              </a:rPr>
              <a:t> 신경망을 사용하여 얼굴 이미지의 성별 분류</a:t>
            </a:r>
            <a:endParaRPr lang="ko-KR" altLang="en-US" sz="26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err="1" smtClean="0">
                <a:latin typeface="KoPub돋움체_Pro Bold" pitchFamily="18" charset="-127"/>
                <a:ea typeface="KoPub돋움체_Pro Bold" pitchFamily="18" charset="-127"/>
              </a:rPr>
              <a:t>CelebA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데이터셋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로드</a:t>
            </a:r>
            <a:endParaRPr lang="ko-KR" altLang="en-US" b="1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57973" y="1931218"/>
            <a:ext cx="6943502" cy="37268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6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15.4 </a:t>
            </a:r>
            <a:r>
              <a:rPr lang="ko-KR" altLang="en-US" sz="2600" dirty="0" err="1" smtClean="0">
                <a:latin typeface="KoPub돋움체_Pro Bold" pitchFamily="18" charset="-127"/>
                <a:ea typeface="KoPub돋움체_Pro Bold" pitchFamily="18" charset="-127"/>
              </a:rPr>
              <a:t>합성곱</a:t>
            </a:r>
            <a:r>
              <a:rPr lang="ko-KR" altLang="en-US" sz="2600" dirty="0" smtClean="0">
                <a:latin typeface="KoPub돋움체_Pro Bold" pitchFamily="18" charset="-127"/>
                <a:ea typeface="KoPub돋움체_Pro Bold" pitchFamily="18" charset="-127"/>
              </a:rPr>
              <a:t> 신경망을 사용하여 얼굴 이미지의 성별 분류</a:t>
            </a:r>
            <a:endParaRPr lang="ko-KR" altLang="en-US" sz="26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err="1" smtClean="0">
                <a:latin typeface="KoPub돋움체_Pro Bold" pitchFamily="18" charset="-127"/>
                <a:ea typeface="KoPub돋움체_Pro Bold" pitchFamily="18" charset="-127"/>
              </a:rPr>
              <a:t>CelebA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데이터셋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로드</a:t>
            </a:r>
            <a:endParaRPr lang="ko-KR" altLang="en-US" b="1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전체 훈련 데이터와 검증 데이터를 모두 사용하는 대신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만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6,000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개의 훈련 샘플과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검증용으로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1,000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개의 샘플만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사용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83710" y="2489469"/>
            <a:ext cx="7347959" cy="21492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6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15.4 </a:t>
            </a:r>
            <a:r>
              <a:rPr lang="ko-KR" altLang="en-US" sz="2600" dirty="0" err="1" smtClean="0">
                <a:latin typeface="KoPub돋움체_Pro Bold" pitchFamily="18" charset="-127"/>
                <a:ea typeface="KoPub돋움체_Pro Bold" pitchFamily="18" charset="-127"/>
              </a:rPr>
              <a:t>합성곱</a:t>
            </a:r>
            <a:r>
              <a:rPr lang="ko-KR" altLang="en-US" sz="2600" dirty="0" smtClean="0">
                <a:latin typeface="KoPub돋움체_Pro Bold" pitchFamily="18" charset="-127"/>
                <a:ea typeface="KoPub돋움체_Pro Bold" pitchFamily="18" charset="-127"/>
              </a:rPr>
              <a:t> 신경망을 사용하여 얼굴 이미지의 성별 분류</a:t>
            </a:r>
            <a:endParaRPr lang="ko-KR" altLang="en-US" sz="26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err="1" smtClean="0">
                <a:latin typeface="KoPub돋움체_Pro Bold" pitchFamily="18" charset="-127"/>
                <a:ea typeface="KoPub돋움체_Pro Bold" pitchFamily="18" charset="-127"/>
              </a:rPr>
              <a:t>CelebA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데이터셋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로드</a:t>
            </a:r>
            <a:endParaRPr lang="ko-KR" altLang="en-US" b="1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celeba_bldr.as_dataset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에서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shuffle_files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매개변수를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False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로 지정하지 않아도 훈련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데이터 셋에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만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6,000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개의 샘플과 검증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데이터셋에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1,000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개의 샘플이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준비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반복마다 훈련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데이터를 다시 섞기 때문에 새로운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만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6,000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개의 샘플이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선택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여기서는 의도적으로 작은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데이터셋에서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모델을 훈련하는 것이 목적이기 때문에 이렇게 하면 문제가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됨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6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15.4 </a:t>
            </a:r>
            <a:r>
              <a:rPr lang="ko-KR" altLang="en-US" sz="2600" dirty="0" err="1" smtClean="0">
                <a:latin typeface="KoPub돋움체_Pro Bold" pitchFamily="18" charset="-127"/>
                <a:ea typeface="KoPub돋움체_Pro Bold" pitchFamily="18" charset="-127"/>
              </a:rPr>
              <a:t>합성곱</a:t>
            </a:r>
            <a:r>
              <a:rPr lang="ko-KR" altLang="en-US" sz="2600" dirty="0" smtClean="0">
                <a:latin typeface="KoPub돋움체_Pro Bold" pitchFamily="18" charset="-127"/>
                <a:ea typeface="KoPub돋움체_Pro Bold" pitchFamily="18" charset="-127"/>
              </a:rPr>
              <a:t> 신경망을 사용하여 얼굴 이미지의 성별 분류</a:t>
            </a:r>
            <a:endParaRPr lang="ko-KR" altLang="en-US" sz="26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이미지 변환과 데이터 증식</a:t>
            </a:r>
            <a:endParaRPr lang="ko-KR" altLang="en-US" b="1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데이터 증식은 부족한 훈련 데이터를 해결하기 위해 적용할 수 있는 다양한 기술의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집합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예를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들어 어떤 데이터 증식 기법은 데이터를 수정하거나 심지어 더 많은 데이터를 인공적으로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합성 할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수도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과대적합을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줄이고 머신 러닝과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딥러닝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모델의 성능을 높일 수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데이터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증식이 이미지 데이터에만 적용되는 것은 아니지만 이미지 데이터에만 적용할 수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있는 변환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기법들이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예를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들어 이미지를 잘라 내거나 뒤집거나 대비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명도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채도를 바꿀 수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15.1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합성곱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신경망의 구성 요소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이산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합성곱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수행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b="1" dirty="0" smtClean="0">
                <a:latin typeface="KoPub돋움체_Pro Light" pitchFamily="18" charset="-127"/>
                <a:ea typeface="KoPub돋움체_Pro Light" pitchFamily="18" charset="-127"/>
              </a:rPr>
              <a:t>이산 </a:t>
            </a:r>
            <a:r>
              <a:rPr lang="ko-KR" altLang="en-US" b="1" dirty="0" err="1" smtClean="0">
                <a:latin typeface="KoPub돋움체_Pro Light" pitchFamily="18" charset="-127"/>
                <a:ea typeface="KoPub돋움체_Pro Light" pitchFamily="18" charset="-127"/>
              </a:rPr>
              <a:t>합성곱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(discrete convolution)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또는 간단히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합성곱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CNN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의 기본 연산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연산의 작동 원리를 아는 것이 아주 중요함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절에서 합성곱의 수학적 정의를 살펴보고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차원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텐서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벡터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나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2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차원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텐서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행렬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에서 합성곱을 계산하는 간단한 알고리즘을 설명하겠음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절에 나오는 공식과 설명은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합성곱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연산의 작동 원리를 이해하는 것이 목적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나중에 이 장에서 보겠지만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텐서플로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같은 패키지의 실제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합성곱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연산은 훨씬 효율적으로 구현되어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6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15.4 </a:t>
            </a:r>
            <a:r>
              <a:rPr lang="ko-KR" altLang="en-US" sz="2600" dirty="0" err="1" smtClean="0">
                <a:latin typeface="KoPub돋움체_Pro Bold" pitchFamily="18" charset="-127"/>
                <a:ea typeface="KoPub돋움체_Pro Bold" pitchFamily="18" charset="-127"/>
              </a:rPr>
              <a:t>합성곱</a:t>
            </a:r>
            <a:r>
              <a:rPr lang="ko-KR" altLang="en-US" sz="2600" dirty="0" smtClean="0">
                <a:latin typeface="KoPub돋움체_Pro Bold" pitchFamily="18" charset="-127"/>
                <a:ea typeface="KoPub돋움체_Pro Bold" pitchFamily="18" charset="-127"/>
              </a:rPr>
              <a:t> 신경망을 사용하여 얼굴 이미지의 성별 분류</a:t>
            </a:r>
            <a:endParaRPr lang="ko-KR" altLang="en-US" sz="26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이미지 변환과 데이터 증식</a:t>
            </a:r>
            <a:endParaRPr lang="ko-KR" altLang="en-US" b="1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tf.image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모듈에서 제공되는 이런 변환 기법을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살펴보자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다음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코드에서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celeba_train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데이터셋에서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다섯 개의 샘플을 가져와 각기 다른 다섯 개의 변환을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적용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이미지를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바운딩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박스로 잘라 내기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(2)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이미지를 수평으로 뒤집기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(3)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대비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(contrast)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조정하기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(4)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명도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brightness)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조정하기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(5)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이미지 중앙부를 잘라서 원본 이미지 크기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(218, 178)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로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확대하기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다음 코드에서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이런 변환 결과를 그림으로 출력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6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15.4 </a:t>
            </a:r>
            <a:r>
              <a:rPr lang="ko-KR" altLang="en-US" sz="2600" dirty="0" err="1" smtClean="0">
                <a:latin typeface="KoPub돋움체_Pro Bold" pitchFamily="18" charset="-127"/>
                <a:ea typeface="KoPub돋움체_Pro Bold" pitchFamily="18" charset="-127"/>
              </a:rPr>
              <a:t>합성곱</a:t>
            </a:r>
            <a:r>
              <a:rPr lang="ko-KR" altLang="en-US" sz="2600" dirty="0" smtClean="0">
                <a:latin typeface="KoPub돋움체_Pro Bold" pitchFamily="18" charset="-127"/>
                <a:ea typeface="KoPub돋움체_Pro Bold" pitchFamily="18" charset="-127"/>
              </a:rPr>
              <a:t> 신경망을 사용하여 얼굴 이미지의 성별 분류</a:t>
            </a:r>
            <a:endParaRPr lang="ko-KR" altLang="en-US" sz="26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이미지 변환과 데이터 증식</a:t>
            </a:r>
            <a:endParaRPr lang="ko-KR" altLang="en-US" b="1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비교를 위해 별도의 열에 나타냈음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580" y="2219253"/>
            <a:ext cx="6313329" cy="39842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6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15.4 </a:t>
            </a:r>
            <a:r>
              <a:rPr lang="ko-KR" altLang="en-US" sz="2600" dirty="0" err="1" smtClean="0">
                <a:latin typeface="KoPub돋움체_Pro Bold" pitchFamily="18" charset="-127"/>
                <a:ea typeface="KoPub돋움체_Pro Bold" pitchFamily="18" charset="-127"/>
              </a:rPr>
              <a:t>합성곱</a:t>
            </a:r>
            <a:r>
              <a:rPr lang="ko-KR" altLang="en-US" sz="2600" dirty="0" smtClean="0">
                <a:latin typeface="KoPub돋움체_Pro Bold" pitchFamily="18" charset="-127"/>
                <a:ea typeface="KoPub돋움체_Pro Bold" pitchFamily="18" charset="-127"/>
              </a:rPr>
              <a:t> 신경망을 사용하여 얼굴 이미지의 성별 분류</a:t>
            </a:r>
            <a:endParaRPr lang="ko-KR" altLang="en-US" sz="26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이미지 변환과 데이터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증식</a:t>
            </a:r>
            <a:endParaRPr lang="ko-KR" altLang="en-US" b="1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57973" y="1873611"/>
            <a:ext cx="6166621" cy="3800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6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15.4 </a:t>
            </a:r>
            <a:r>
              <a:rPr lang="ko-KR" altLang="en-US" sz="2600" dirty="0" err="1" smtClean="0">
                <a:latin typeface="KoPub돋움체_Pro Bold" pitchFamily="18" charset="-127"/>
                <a:ea typeface="KoPub돋움체_Pro Bold" pitchFamily="18" charset="-127"/>
              </a:rPr>
              <a:t>합성곱</a:t>
            </a:r>
            <a:r>
              <a:rPr lang="ko-KR" altLang="en-US" sz="2600" dirty="0" smtClean="0">
                <a:latin typeface="KoPub돋움체_Pro Bold" pitchFamily="18" charset="-127"/>
                <a:ea typeface="KoPub돋움체_Pro Bold" pitchFamily="18" charset="-127"/>
              </a:rPr>
              <a:t> 신경망을 사용하여 얼굴 이미지의 성별 분류</a:t>
            </a:r>
            <a:endParaRPr lang="ko-KR" altLang="en-US" sz="26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이미지 변환과 데이터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증식</a:t>
            </a:r>
            <a:endParaRPr lang="ko-KR" altLang="en-US" b="1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33089" y="1873611"/>
            <a:ext cx="6204047" cy="43289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6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15.4 </a:t>
            </a:r>
            <a:r>
              <a:rPr lang="ko-KR" altLang="en-US" sz="2600" dirty="0" err="1" smtClean="0">
                <a:latin typeface="KoPub돋움체_Pro Bold" pitchFamily="18" charset="-127"/>
                <a:ea typeface="KoPub돋움체_Pro Bold" pitchFamily="18" charset="-127"/>
              </a:rPr>
              <a:t>합성곱</a:t>
            </a:r>
            <a:r>
              <a:rPr lang="ko-KR" altLang="en-US" sz="2600" dirty="0" smtClean="0">
                <a:latin typeface="KoPub돋움체_Pro Bold" pitchFamily="18" charset="-127"/>
                <a:ea typeface="KoPub돋움체_Pro Bold" pitchFamily="18" charset="-127"/>
              </a:rPr>
              <a:t> 신경망을 사용하여 얼굴 이미지의 성별 분류</a:t>
            </a:r>
            <a:endParaRPr lang="ko-KR" altLang="en-US" sz="26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이미지 변환과 데이터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증식</a:t>
            </a:r>
            <a:endParaRPr lang="ko-KR" altLang="en-US" b="1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35554" y="1816004"/>
            <a:ext cx="5740726" cy="46240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6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15.4 </a:t>
            </a:r>
            <a:r>
              <a:rPr lang="ko-KR" altLang="en-US" sz="2600" dirty="0" err="1" smtClean="0">
                <a:latin typeface="KoPub돋움체_Pro Bold" pitchFamily="18" charset="-127"/>
                <a:ea typeface="KoPub돋움체_Pro Bold" pitchFamily="18" charset="-127"/>
              </a:rPr>
              <a:t>합성곱</a:t>
            </a:r>
            <a:r>
              <a:rPr lang="ko-KR" altLang="en-US" sz="2600" dirty="0" smtClean="0">
                <a:latin typeface="KoPub돋움체_Pro Bold" pitchFamily="18" charset="-127"/>
                <a:ea typeface="KoPub돋움체_Pro Bold" pitchFamily="18" charset="-127"/>
              </a:rPr>
              <a:t> 신경망을 사용하여 얼굴 이미지의 성별 분류</a:t>
            </a:r>
            <a:endParaRPr lang="ko-KR" altLang="en-US" sz="2600" dirty="0"/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597117" y="1530856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/>
              <a:t> </a:t>
            </a:r>
            <a:r>
              <a:rPr lang="ko-KR" altLang="en-US" sz="1600" b="1" dirty="0" smtClean="0"/>
              <a:t>그림 </a:t>
            </a:r>
            <a:r>
              <a:rPr lang="en-US" altLang="ko-KR" sz="1600" b="1" dirty="0" smtClean="0"/>
              <a:t>15-15 </a:t>
            </a:r>
            <a:r>
              <a:rPr lang="ko-KR" altLang="en-US" sz="1600" b="1" dirty="0" smtClean="0"/>
              <a:t>이미지 변환 예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7117" y="1988825"/>
            <a:ext cx="7606846" cy="38598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6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15.4 </a:t>
            </a:r>
            <a:r>
              <a:rPr lang="ko-KR" altLang="en-US" sz="2600" dirty="0" err="1" smtClean="0">
                <a:latin typeface="KoPub돋움체_Pro Bold" pitchFamily="18" charset="-127"/>
                <a:ea typeface="KoPub돋움체_Pro Bold" pitchFamily="18" charset="-127"/>
              </a:rPr>
              <a:t>합성곱</a:t>
            </a:r>
            <a:r>
              <a:rPr lang="ko-KR" altLang="en-US" sz="2600" dirty="0" smtClean="0">
                <a:latin typeface="KoPub돋움체_Pro Bold" pitchFamily="18" charset="-127"/>
                <a:ea typeface="KoPub돋움체_Pro Bold" pitchFamily="18" charset="-127"/>
              </a:rPr>
              <a:t> 신경망을 사용하여 얼굴 이미지의 성별 분류</a:t>
            </a:r>
            <a:endParaRPr lang="ko-KR" altLang="en-US" sz="26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이미지 변환과 데이터 증식</a:t>
            </a:r>
            <a:endParaRPr lang="ko-KR" altLang="en-US" b="1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그림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15-15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에서 원본 이미지는 첫 번째 행에 나타나 있고 변환된 버전은 두 번째 행에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가장 왼쪽 열에 있는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첫 번째 변환에서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바운딩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박스를 네 개의 숫자로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지정했음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바운딩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박스의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왼쪽 위 모서리 좌표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(x=20, y=50)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와 박스의 너비와 높이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너비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=128,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높이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=128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imageio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와 같은 패키지와 마찬가지로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텐서플로에서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로드한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이미지의 원점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((0, 0)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으로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표시되는 좌표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은 이미지의 왼쪽 위 모서리에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있음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6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15.4 </a:t>
            </a:r>
            <a:r>
              <a:rPr lang="ko-KR" altLang="en-US" sz="2600" dirty="0" err="1" smtClean="0">
                <a:latin typeface="KoPub돋움체_Pro Bold" pitchFamily="18" charset="-127"/>
                <a:ea typeface="KoPub돋움체_Pro Bold" pitchFamily="18" charset="-127"/>
              </a:rPr>
              <a:t>합성곱</a:t>
            </a:r>
            <a:r>
              <a:rPr lang="ko-KR" altLang="en-US" sz="2600" dirty="0" smtClean="0">
                <a:latin typeface="KoPub돋움체_Pro Bold" pitchFamily="18" charset="-127"/>
                <a:ea typeface="KoPub돋움체_Pro Bold" pitchFamily="18" charset="-127"/>
              </a:rPr>
              <a:t> 신경망을 사용하여 얼굴 이미지의 성별 분류</a:t>
            </a:r>
            <a:endParaRPr lang="ko-KR" altLang="en-US" sz="26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이미지 변환과 데이터 증식</a:t>
            </a:r>
            <a:endParaRPr lang="ko-KR" altLang="en-US" b="1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이전 코드에 있는 변환은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결정적임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이런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변환은 모두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랜덤하게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수행할 수 있으며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모델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훈련을 위한 데이터 증식에 권장되는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방식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예를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들어 이미지에서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랜덤한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바운딩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박스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왼쪽 위 모서리 좌표를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랜덤하게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선택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잘라 낼 수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이미지를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절반의 확률로 수평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또는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수직으로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랜덤하게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뒤집을 수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또는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contrast_factor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랜덤하게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선택하여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이미지 대비를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특정 범위를 가진 균등 분포에서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랜덤하게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바꿀 수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이런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변환을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파이프라인으로 연결할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수도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있음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6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15.4 </a:t>
            </a:r>
            <a:r>
              <a:rPr lang="ko-KR" altLang="en-US" sz="2600" dirty="0" err="1" smtClean="0">
                <a:latin typeface="KoPub돋움체_Pro Bold" pitchFamily="18" charset="-127"/>
                <a:ea typeface="KoPub돋움체_Pro Bold" pitchFamily="18" charset="-127"/>
              </a:rPr>
              <a:t>합성곱</a:t>
            </a:r>
            <a:r>
              <a:rPr lang="ko-KR" altLang="en-US" sz="2600" dirty="0" smtClean="0">
                <a:latin typeface="KoPub돋움체_Pro Bold" pitchFamily="18" charset="-127"/>
                <a:ea typeface="KoPub돋움체_Pro Bold" pitchFamily="18" charset="-127"/>
              </a:rPr>
              <a:t> 신경망을 사용하여 얼굴 이미지의 성별 분류</a:t>
            </a:r>
            <a:endParaRPr lang="ko-KR" altLang="en-US" sz="26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이미지 변환과 데이터 증식</a:t>
            </a:r>
            <a:endParaRPr lang="ko-KR" altLang="en-US" b="1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예를 들어 먼저 이미지를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랜덤하게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잘라 내고 뒤집은 후 마지막으로 원하는 크기에 맞게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변환할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코드는 다음과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같음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랜덤한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동작을 사용하기 때문에 재현 가능하도록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랜덤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시드를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지정함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580" y="2824765"/>
            <a:ext cx="6105616" cy="3551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6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15.4 </a:t>
            </a:r>
            <a:r>
              <a:rPr lang="ko-KR" altLang="en-US" sz="2600" dirty="0" err="1" smtClean="0">
                <a:latin typeface="KoPub돋움체_Pro Bold" pitchFamily="18" charset="-127"/>
                <a:ea typeface="KoPub돋움체_Pro Bold" pitchFamily="18" charset="-127"/>
              </a:rPr>
              <a:t>합성곱</a:t>
            </a:r>
            <a:r>
              <a:rPr lang="ko-KR" altLang="en-US" sz="2600" dirty="0" smtClean="0">
                <a:latin typeface="KoPub돋움체_Pro Bold" pitchFamily="18" charset="-127"/>
                <a:ea typeface="KoPub돋움체_Pro Bold" pitchFamily="18" charset="-127"/>
              </a:rPr>
              <a:t> 신경망을 사용하여 얼굴 이미지의 성별 분류</a:t>
            </a:r>
            <a:endParaRPr lang="ko-KR" altLang="en-US" sz="26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이미지 변환과 데이터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증식</a:t>
            </a:r>
            <a:endParaRPr lang="ko-KR" altLang="en-US" b="1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57973" y="1931218"/>
            <a:ext cx="7085612" cy="43291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15.1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합성곱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신경망의 구성 요소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이산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합성곱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수행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buNone/>
            </a:pPr>
            <a:r>
              <a:rPr lang="en-US" altLang="ko-KR" b="1" dirty="0" smtClean="0">
                <a:latin typeface="KoPub돋움체_Pro Light" pitchFamily="18" charset="-127"/>
                <a:ea typeface="KoPub돋움체_Pro Light" pitchFamily="18" charset="-127"/>
              </a:rPr>
              <a:t>1</a:t>
            </a:r>
            <a:r>
              <a:rPr lang="ko-KR" altLang="en-US" b="1" dirty="0" smtClean="0">
                <a:latin typeface="KoPub돋움체_Pro Light" pitchFamily="18" charset="-127"/>
                <a:ea typeface="KoPub돋움체_Pro Light" pitchFamily="18" charset="-127"/>
              </a:rPr>
              <a:t>차원 이산 </a:t>
            </a:r>
            <a:r>
              <a:rPr lang="ko-KR" altLang="en-US" b="1" dirty="0" err="1" smtClean="0">
                <a:latin typeface="KoPub돋움체_Pro Light" pitchFamily="18" charset="-127"/>
                <a:ea typeface="KoPub돋움체_Pro Light" pitchFamily="18" charset="-127"/>
              </a:rPr>
              <a:t>합성곱</a:t>
            </a:r>
            <a:r>
              <a:rPr lang="ko-KR" altLang="en-US" b="1" dirty="0" smtClean="0">
                <a:latin typeface="KoPub돋움체_Pro Light" pitchFamily="18" charset="-127"/>
                <a:ea typeface="KoPub돋움체_Pro Light" pitchFamily="18" charset="-127"/>
              </a:rPr>
              <a:t> 연산 수행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앞으로 사용할 기본적인 정의와 기호를 설명하는 것부터 시작해 보자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두 개의 벡터</a:t>
            </a:r>
            <a:r>
              <a:rPr lang="ko-KR" altLang="en-US" b="1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b="1" dirty="0" smtClean="0">
                <a:latin typeface="KoPub돋움체_Pro Light" pitchFamily="18" charset="-127"/>
                <a:ea typeface="KoPub돋움체_Pro Light" pitchFamily="18" charset="-127"/>
              </a:rPr>
              <a:t>x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와</a:t>
            </a:r>
            <a:r>
              <a:rPr lang="ko-KR" altLang="en-US" b="1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b="1" dirty="0" smtClean="0">
                <a:latin typeface="KoPub돋움체_Pro Light" pitchFamily="18" charset="-127"/>
                <a:ea typeface="KoPub돋움체_Pro Light" pitchFamily="18" charset="-127"/>
              </a:rPr>
              <a:t>w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 대한 이산 합성곱은                    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처럼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나타냄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b="1" dirty="0" smtClean="0">
                <a:latin typeface="KoPub돋움체_Pro Light" pitchFamily="18" charset="-127"/>
                <a:ea typeface="KoPub돋움체_Pro Light" pitchFamily="18" charset="-127"/>
              </a:rPr>
              <a:t>x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입력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이따금 신호라고 부름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이고 </a:t>
            </a:r>
            <a:r>
              <a:rPr lang="en-US" altLang="ko-KR" b="1" dirty="0" smtClean="0">
                <a:latin typeface="KoPub돋움체_Pro Light" pitchFamily="18" charset="-127"/>
                <a:ea typeface="KoPub돋움체_Pro Light" pitchFamily="18" charset="-127"/>
              </a:rPr>
              <a:t>w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</a:t>
            </a:r>
            <a:r>
              <a:rPr lang="ko-KR" altLang="en-US" b="1" dirty="0" smtClean="0">
                <a:latin typeface="KoPub돋움체_Pro Light" pitchFamily="18" charset="-127"/>
                <a:ea typeface="KoPub돋움체_Pro Light" pitchFamily="18" charset="-127"/>
              </a:rPr>
              <a:t>필터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(filter)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또는 </a:t>
            </a:r>
            <a:r>
              <a:rPr lang="ko-KR" altLang="en-US" b="1" dirty="0" err="1" smtClean="0">
                <a:latin typeface="KoPub돋움체_Pro Light" pitchFamily="18" charset="-127"/>
                <a:ea typeface="KoPub돋움체_Pro Light" pitchFamily="18" charset="-127"/>
              </a:rPr>
              <a:t>커널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(kernel)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이라고 부름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이산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합성곱의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수학적 정의는 다음과 같음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14393" y="2507288"/>
            <a:ext cx="1197123" cy="3174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42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57974" y="3486607"/>
            <a:ext cx="5488106" cy="9814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6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15.4 </a:t>
            </a:r>
            <a:r>
              <a:rPr lang="ko-KR" altLang="en-US" sz="2600" dirty="0" err="1" smtClean="0">
                <a:latin typeface="KoPub돋움체_Pro Bold" pitchFamily="18" charset="-127"/>
                <a:ea typeface="KoPub돋움체_Pro Bold" pitchFamily="18" charset="-127"/>
              </a:rPr>
              <a:t>합성곱</a:t>
            </a:r>
            <a:r>
              <a:rPr lang="ko-KR" altLang="en-US" sz="2600" dirty="0" smtClean="0">
                <a:latin typeface="KoPub돋움체_Pro Bold" pitchFamily="18" charset="-127"/>
                <a:ea typeface="KoPub돋움체_Pro Bold" pitchFamily="18" charset="-127"/>
              </a:rPr>
              <a:t> 신경망을 사용하여 얼굴 이미지의 성별 분류</a:t>
            </a:r>
            <a:endParaRPr lang="ko-KR" altLang="en-US" sz="26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이미지 변환과 데이터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증식</a:t>
            </a:r>
            <a:endParaRPr lang="ko-KR" altLang="en-US" b="1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580" y="1873611"/>
            <a:ext cx="6926013" cy="17487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6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15.4 </a:t>
            </a:r>
            <a:r>
              <a:rPr lang="ko-KR" altLang="en-US" sz="2600" dirty="0" err="1" smtClean="0">
                <a:latin typeface="KoPub돋움체_Pro Bold" pitchFamily="18" charset="-127"/>
                <a:ea typeface="KoPub돋움체_Pro Bold" pitchFamily="18" charset="-127"/>
              </a:rPr>
              <a:t>합성곱</a:t>
            </a:r>
            <a:r>
              <a:rPr lang="ko-KR" altLang="en-US" sz="2600" dirty="0" smtClean="0">
                <a:latin typeface="KoPub돋움체_Pro Bold" pitchFamily="18" charset="-127"/>
                <a:ea typeface="KoPub돋움체_Pro Bold" pitchFamily="18" charset="-127"/>
              </a:rPr>
              <a:t> 신경망을 사용하여 얼굴 이미지의 성별 분류</a:t>
            </a:r>
            <a:endParaRPr lang="ko-KR" altLang="en-US" sz="2600" dirty="0"/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597117" y="1530856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/>
              <a:t> </a:t>
            </a:r>
            <a:r>
              <a:rPr lang="ko-KR" altLang="en-US" sz="1600" b="1" dirty="0" smtClean="0"/>
              <a:t>그림 </a:t>
            </a:r>
            <a:r>
              <a:rPr lang="en-US" altLang="ko-KR" sz="1600" b="1" dirty="0" smtClean="0"/>
              <a:t>15-16 </a:t>
            </a:r>
            <a:r>
              <a:rPr lang="ko-KR" altLang="en-US" sz="1600" b="1" dirty="0" err="1" smtClean="0"/>
              <a:t>랜덤한</a:t>
            </a:r>
            <a:r>
              <a:rPr lang="ko-KR" altLang="en-US" sz="1600" b="1" dirty="0" smtClean="0"/>
              <a:t> 변환을 적용한 샘플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7117" y="1873611"/>
            <a:ext cx="5590038" cy="48287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6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15.4 </a:t>
            </a:r>
            <a:r>
              <a:rPr lang="ko-KR" altLang="en-US" sz="2600" dirty="0" err="1" smtClean="0">
                <a:latin typeface="KoPub돋움체_Pro Bold" pitchFamily="18" charset="-127"/>
                <a:ea typeface="KoPub돋움체_Pro Bold" pitchFamily="18" charset="-127"/>
              </a:rPr>
              <a:t>합성곱</a:t>
            </a:r>
            <a:r>
              <a:rPr lang="ko-KR" altLang="en-US" sz="2600" dirty="0" smtClean="0">
                <a:latin typeface="KoPub돋움체_Pro Bold" pitchFamily="18" charset="-127"/>
                <a:ea typeface="KoPub돋움체_Pro Bold" pitchFamily="18" charset="-127"/>
              </a:rPr>
              <a:t> 신경망을 사용하여 얼굴 이미지의 성별 분류</a:t>
            </a:r>
            <a:endParaRPr lang="ko-KR" altLang="en-US" sz="26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이미지 변환과 데이터 증식</a:t>
            </a:r>
            <a:endParaRPr lang="ko-KR" altLang="en-US" b="1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랜덤한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변환이므로 코드를 반복 실행할 때마다 조금씩 다른 이미지가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만들어짐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사용하기 쉽게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래퍼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함수를 정의하여 모델을 훈련하는 동안 데이터 증식에 이 파이프라인을 사용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다음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코드에서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preprocess()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함수를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정의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'image'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'attributes‘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키를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가지는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딕셔너리를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받고 변환된 이미지와 속성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딕셔너리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중에서 추출한 레이블을 반환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6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15.4 </a:t>
            </a:r>
            <a:r>
              <a:rPr lang="ko-KR" altLang="en-US" sz="2600" dirty="0" err="1" smtClean="0">
                <a:latin typeface="KoPub돋움체_Pro Bold" pitchFamily="18" charset="-127"/>
                <a:ea typeface="KoPub돋움체_Pro Bold" pitchFamily="18" charset="-127"/>
              </a:rPr>
              <a:t>합성곱</a:t>
            </a:r>
            <a:r>
              <a:rPr lang="ko-KR" altLang="en-US" sz="2600" dirty="0" smtClean="0">
                <a:latin typeface="KoPub돋움체_Pro Bold" pitchFamily="18" charset="-127"/>
                <a:ea typeface="KoPub돋움체_Pro Bold" pitchFamily="18" charset="-127"/>
              </a:rPr>
              <a:t> 신경망을 사용하여 얼굴 이미지의 성별 분류</a:t>
            </a:r>
            <a:endParaRPr lang="ko-KR" altLang="en-US" sz="26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이미지 변환과 데이터 증식</a:t>
            </a:r>
            <a:endParaRPr lang="ko-KR" altLang="en-US" b="1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데이터 증식은 훈련 샘플에만 적용하고 검증 샘플과 테스트 샘플에는 적용하지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않음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코드는 다음과 같음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580" y="2564895"/>
            <a:ext cx="6848929" cy="387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6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15.4 </a:t>
            </a:r>
            <a:r>
              <a:rPr lang="ko-KR" altLang="en-US" sz="2600" dirty="0" err="1" smtClean="0">
                <a:latin typeface="KoPub돋움체_Pro Bold" pitchFamily="18" charset="-127"/>
                <a:ea typeface="KoPub돋움체_Pro Bold" pitchFamily="18" charset="-127"/>
              </a:rPr>
              <a:t>합성곱</a:t>
            </a:r>
            <a:r>
              <a:rPr lang="ko-KR" altLang="en-US" sz="2600" dirty="0" smtClean="0">
                <a:latin typeface="KoPub돋움체_Pro Bold" pitchFamily="18" charset="-127"/>
                <a:ea typeface="KoPub돋움체_Pro Bold" pitchFamily="18" charset="-127"/>
              </a:rPr>
              <a:t> 신경망을 사용하여 얼굴 이미지의 성별 분류</a:t>
            </a:r>
            <a:endParaRPr lang="ko-KR" altLang="en-US" sz="26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이미지 변환과 데이터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증식</a:t>
            </a:r>
            <a:endParaRPr lang="ko-KR" altLang="en-US" b="1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57973" y="1933852"/>
            <a:ext cx="6913370" cy="23016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6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15.4 </a:t>
            </a:r>
            <a:r>
              <a:rPr lang="ko-KR" altLang="en-US" sz="2600" dirty="0" err="1" smtClean="0">
                <a:latin typeface="KoPub돋움체_Pro Bold" pitchFamily="18" charset="-127"/>
                <a:ea typeface="KoPub돋움체_Pro Bold" pitchFamily="18" charset="-127"/>
              </a:rPr>
              <a:t>합성곱</a:t>
            </a:r>
            <a:r>
              <a:rPr lang="ko-KR" altLang="en-US" sz="2600" dirty="0" smtClean="0">
                <a:latin typeface="KoPub돋움체_Pro Bold" pitchFamily="18" charset="-127"/>
                <a:ea typeface="KoPub돋움체_Pro Bold" pitchFamily="18" charset="-127"/>
              </a:rPr>
              <a:t> 신경망을 사용하여 얼굴 이미지의 성별 분류</a:t>
            </a:r>
            <a:endParaRPr lang="ko-KR" altLang="en-US" sz="26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이미지 변환과 데이터 증식</a:t>
            </a:r>
            <a:endParaRPr lang="ko-KR" altLang="en-US" b="1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데이터 증식이 동작하는지 보기 위해 훈련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데이터셋에서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몇 개의 샘플을 추출하고 함수를 다섯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번 반복하여 적용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57973" y="2507288"/>
            <a:ext cx="7268732" cy="35051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6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15.4 </a:t>
            </a:r>
            <a:r>
              <a:rPr lang="ko-KR" altLang="en-US" sz="2600" dirty="0" err="1" smtClean="0">
                <a:latin typeface="KoPub돋움체_Pro Bold" pitchFamily="18" charset="-127"/>
                <a:ea typeface="KoPub돋움체_Pro Bold" pitchFamily="18" charset="-127"/>
              </a:rPr>
              <a:t>합성곱</a:t>
            </a:r>
            <a:r>
              <a:rPr lang="ko-KR" altLang="en-US" sz="2600" dirty="0" smtClean="0">
                <a:latin typeface="KoPub돋움체_Pro Bold" pitchFamily="18" charset="-127"/>
                <a:ea typeface="KoPub돋움체_Pro Bold" pitchFamily="18" charset="-127"/>
              </a:rPr>
              <a:t> 신경망을 사용하여 얼굴 이미지의 성별 분류</a:t>
            </a:r>
            <a:endParaRPr lang="ko-KR" altLang="en-US" sz="26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이미지 변환과 데이터 증식</a:t>
            </a:r>
            <a:endParaRPr lang="ko-KR" altLang="en-US" b="1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그림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15-17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은 두 개의 이미지를 데이터 증식으로 다섯 번 변환한 결과를 보여 줌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597117" y="2222140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/>
              <a:t> </a:t>
            </a:r>
            <a:r>
              <a:rPr lang="ko-KR" altLang="en-US" sz="1600" b="1" dirty="0" smtClean="0"/>
              <a:t>그림 </a:t>
            </a:r>
            <a:r>
              <a:rPr lang="en-US" altLang="ko-KR" sz="1600" b="1" dirty="0" smtClean="0"/>
              <a:t>15-17 </a:t>
            </a:r>
            <a:r>
              <a:rPr lang="ko-KR" altLang="en-US" sz="1600" b="1" dirty="0" smtClean="0"/>
              <a:t>데이터 증식을 적용한 샘플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4724" y="2564895"/>
            <a:ext cx="7600513" cy="29998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6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15.4 </a:t>
            </a:r>
            <a:r>
              <a:rPr lang="ko-KR" altLang="en-US" sz="2600" dirty="0" err="1" smtClean="0">
                <a:latin typeface="KoPub돋움체_Pro Bold" pitchFamily="18" charset="-127"/>
                <a:ea typeface="KoPub돋움체_Pro Bold" pitchFamily="18" charset="-127"/>
              </a:rPr>
              <a:t>합성곱</a:t>
            </a:r>
            <a:r>
              <a:rPr lang="ko-KR" altLang="en-US" sz="2600" dirty="0" smtClean="0">
                <a:latin typeface="KoPub돋움체_Pro Bold" pitchFamily="18" charset="-127"/>
                <a:ea typeface="KoPub돋움체_Pro Bold" pitchFamily="18" charset="-127"/>
              </a:rPr>
              <a:t> 신경망을 사용하여 얼굴 이미지의 성별 분류</a:t>
            </a:r>
            <a:endParaRPr lang="ko-KR" altLang="en-US" sz="26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이미지 변환과 데이터 증식</a:t>
            </a:r>
            <a:endParaRPr lang="ko-KR" altLang="en-US" b="1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이제 이 전처리 함수를 훈련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데이터셋과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검증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데이터셋에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적용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이미지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크기는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64, 64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사용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또한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훈련 데이터일 때는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mode='train'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으로 지정하고 검증 데이터일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때는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mode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='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eval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'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이라고 지정하여 데이터 증식의 랜덤 변환을 훈련 데이터에만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적용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580" y="3140965"/>
            <a:ext cx="5960338" cy="34306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6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15.4 </a:t>
            </a:r>
            <a:r>
              <a:rPr lang="ko-KR" altLang="en-US" sz="2600" dirty="0" err="1" smtClean="0">
                <a:latin typeface="KoPub돋움체_Pro Bold" pitchFamily="18" charset="-127"/>
                <a:ea typeface="KoPub돋움체_Pro Bold" pitchFamily="18" charset="-127"/>
              </a:rPr>
              <a:t>합성곱</a:t>
            </a:r>
            <a:r>
              <a:rPr lang="ko-KR" altLang="en-US" sz="2600" dirty="0" smtClean="0">
                <a:latin typeface="KoPub돋움체_Pro Bold" pitchFamily="18" charset="-127"/>
                <a:ea typeface="KoPub돋움체_Pro Bold" pitchFamily="18" charset="-127"/>
              </a:rPr>
              <a:t> 신경망을 사용하여 얼굴 이미지의 성별 분류</a:t>
            </a:r>
            <a:endParaRPr lang="ko-KR" altLang="en-US" sz="26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CNN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성별 분류기 훈련</a:t>
            </a:r>
            <a:endParaRPr lang="ko-KR" altLang="en-US" b="1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텐서플로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케라스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API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로 모델을 만들고 훈련하는 작업이 잘 이해되었을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것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CNN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의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구조는 다음과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같음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모델은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64×64×3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크기의 입력을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받음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컬러 채널 세 개를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가진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'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channels_last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'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포맷의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이미지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6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15.4 </a:t>
            </a:r>
            <a:r>
              <a:rPr lang="ko-KR" altLang="en-US" sz="2600" dirty="0" err="1" smtClean="0">
                <a:latin typeface="KoPub돋움체_Pro Bold" pitchFamily="18" charset="-127"/>
                <a:ea typeface="KoPub돋움체_Pro Bold" pitchFamily="18" charset="-127"/>
              </a:rPr>
              <a:t>합성곱</a:t>
            </a:r>
            <a:r>
              <a:rPr lang="ko-KR" altLang="en-US" sz="2600" dirty="0" smtClean="0">
                <a:latin typeface="KoPub돋움체_Pro Bold" pitchFamily="18" charset="-127"/>
                <a:ea typeface="KoPub돋움체_Pro Bold" pitchFamily="18" charset="-127"/>
              </a:rPr>
              <a:t> 신경망을 사용하여 얼굴 이미지의 성별 분류</a:t>
            </a:r>
            <a:endParaRPr lang="ko-KR" altLang="en-US" sz="26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CNN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성별 분류기 훈련</a:t>
            </a:r>
            <a:endParaRPr lang="ko-KR" altLang="en-US" b="1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입력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데이터가 네 개의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합성곱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층을 지나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32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개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64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개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128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개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256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개의 특성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맵을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만듦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3×3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크기의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커널을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가진 필터를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사용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처음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세 개의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합성곱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층 다음에는 최대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풀링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P</a:t>
            </a:r>
            <a:r>
              <a:rPr lang="en-US" altLang="ko-KR" baseline="-25000" dirty="0" smtClean="0">
                <a:latin typeface="KoPub돋움체_Pro Light" pitchFamily="18" charset="-127"/>
                <a:ea typeface="KoPub돋움체_Pro Light" pitchFamily="18" charset="-127"/>
              </a:rPr>
              <a:t>2×2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가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뒤따름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두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개의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드롭아웃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층이 규제를 위해 포함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57973" y="3256179"/>
            <a:ext cx="7277100" cy="2257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15.1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합성곱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신경망의 구성 요소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이산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합성곱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수행</a:t>
            </a:r>
            <a:endParaRPr lang="ko-KR" altLang="en-US" b="1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여기서 대괄호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[]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벡터 원소의 인덱스를 나타내는 데 사용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인덱스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i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출력 벡터 </a:t>
            </a:r>
            <a:r>
              <a:rPr lang="en-US" altLang="ko-KR" b="1" dirty="0" smtClean="0">
                <a:latin typeface="KoPub돋움체_Pro Light" pitchFamily="18" charset="-127"/>
                <a:ea typeface="KoPub돋움체_Pro Light" pitchFamily="18" charset="-127"/>
              </a:rPr>
              <a:t>y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의 각 원소에 대응함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앞 공식에서 두 가지 특이한 점을 설명하겠음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-∞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+∞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까지의 인덱스와 </a:t>
            </a:r>
            <a:r>
              <a:rPr lang="en-US" altLang="ko-KR" b="1" dirty="0" smtClean="0">
                <a:latin typeface="KoPub돋움체_Pro Light" pitchFamily="18" charset="-127"/>
                <a:ea typeface="KoPub돋움체_Pro Light" pitchFamily="18" charset="-127"/>
              </a:rPr>
              <a:t>x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의 음수 인덱싱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6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15.4 </a:t>
            </a:r>
            <a:r>
              <a:rPr lang="ko-KR" altLang="en-US" sz="2600" dirty="0" err="1" smtClean="0">
                <a:latin typeface="KoPub돋움체_Pro Bold" pitchFamily="18" charset="-127"/>
                <a:ea typeface="KoPub돋움체_Pro Bold" pitchFamily="18" charset="-127"/>
              </a:rPr>
              <a:t>합성곱</a:t>
            </a:r>
            <a:r>
              <a:rPr lang="ko-KR" altLang="en-US" sz="2600" dirty="0" smtClean="0">
                <a:latin typeface="KoPub돋움체_Pro Bold" pitchFamily="18" charset="-127"/>
                <a:ea typeface="KoPub돋움체_Pro Bold" pitchFamily="18" charset="-127"/>
              </a:rPr>
              <a:t> 신경망을 사용하여 얼굴 이미지의 성별 분류</a:t>
            </a:r>
            <a:endParaRPr lang="ko-KR" altLang="en-US" sz="26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CNN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성별 분류기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훈련</a:t>
            </a:r>
            <a:endParaRPr lang="ko-KR" altLang="en-US" b="1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73187" y="1931218"/>
            <a:ext cx="6586394" cy="40711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6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15.4 </a:t>
            </a:r>
            <a:r>
              <a:rPr lang="ko-KR" altLang="en-US" sz="2600" dirty="0" err="1" smtClean="0">
                <a:latin typeface="KoPub돋움체_Pro Bold" pitchFamily="18" charset="-127"/>
                <a:ea typeface="KoPub돋움체_Pro Bold" pitchFamily="18" charset="-127"/>
              </a:rPr>
              <a:t>합성곱</a:t>
            </a:r>
            <a:r>
              <a:rPr lang="ko-KR" altLang="en-US" sz="2600" dirty="0" smtClean="0">
                <a:latin typeface="KoPub돋움체_Pro Bold" pitchFamily="18" charset="-127"/>
                <a:ea typeface="KoPub돋움체_Pro Bold" pitchFamily="18" charset="-127"/>
              </a:rPr>
              <a:t> 신경망을 사용하여 얼굴 이미지의 성별 분류</a:t>
            </a:r>
            <a:endParaRPr lang="ko-KR" altLang="en-US" sz="26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CNN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성별 분류기 훈련</a:t>
            </a:r>
            <a:endParaRPr lang="ko-KR" altLang="en-US" b="1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이렇게 층을 추가한 후 출력 특성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맵의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크기를 확인해 보자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580" y="2219253"/>
            <a:ext cx="6937494" cy="8073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6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15.4 </a:t>
            </a:r>
            <a:r>
              <a:rPr lang="ko-KR" altLang="en-US" sz="2600" dirty="0" err="1" smtClean="0">
                <a:latin typeface="KoPub돋움체_Pro Bold" pitchFamily="18" charset="-127"/>
                <a:ea typeface="KoPub돋움체_Pro Bold" pitchFamily="18" charset="-127"/>
              </a:rPr>
              <a:t>합성곱</a:t>
            </a:r>
            <a:r>
              <a:rPr lang="ko-KR" altLang="en-US" sz="2600" dirty="0" smtClean="0">
                <a:latin typeface="KoPub돋움체_Pro Bold" pitchFamily="18" charset="-127"/>
                <a:ea typeface="KoPub돋움체_Pro Bold" pitchFamily="18" charset="-127"/>
              </a:rPr>
              <a:t> 신경망을 사용하여 얼굴 이미지의 성별 분류</a:t>
            </a:r>
            <a:endParaRPr lang="ko-KR" altLang="en-US" sz="26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278316" cy="4964629"/>
          </a:xfrm>
        </p:spPr>
        <p:txBody>
          <a:bodyPr>
            <a:normAutofit/>
          </a:bodyPr>
          <a:lstStyle/>
          <a:p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CNN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성별 분류기 훈련</a:t>
            </a:r>
            <a:endParaRPr lang="ko-KR" altLang="en-US" b="1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8×8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크기의 특성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맵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또는 채널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 256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개가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출력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이제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하나의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유닛을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가진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출력층을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만들기 위해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완전 연결 층을 추가할 수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특성 맵을 펼치면 완전 연결 층에 주입되는 입력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유닛의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개수는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8×8×256=16,384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가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또는 </a:t>
            </a:r>
            <a:r>
              <a:rPr lang="ko-KR" altLang="en-US" b="1" dirty="0" smtClean="0">
                <a:latin typeface="KoPub돋움체_Pro Light" pitchFamily="18" charset="-127"/>
                <a:ea typeface="KoPub돋움체_Pro Light" pitchFamily="18" charset="-127"/>
              </a:rPr>
              <a:t>전역 평균 </a:t>
            </a:r>
            <a:r>
              <a:rPr lang="ko-KR" altLang="en-US" b="1" dirty="0" err="1" smtClean="0">
                <a:latin typeface="KoPub돋움체_Pro Light" pitchFamily="18" charset="-127"/>
                <a:ea typeface="KoPub돋움체_Pro Light" pitchFamily="18" charset="-127"/>
              </a:rPr>
              <a:t>풀링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(global average-pooling)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이라는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새로운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층을 추가할 수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층은 각 특성 맵의 평균을 독립적으로 계산하기 때문에 은닉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유닛이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256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개로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줄어듦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그다음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완전 연결 층을 추가할 수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전역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평균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풀링에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대해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따로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설명하지 않았지만 개념적으로 다른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풀링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층과 매우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비슷함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사실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전역 평균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풀링은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풀링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크기가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입력 특성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맵의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크기와 같은 평균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풀링의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특별한 경우로 볼 수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있음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6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15.4 </a:t>
            </a:r>
            <a:r>
              <a:rPr lang="ko-KR" altLang="en-US" sz="2600" dirty="0" err="1" smtClean="0">
                <a:latin typeface="KoPub돋움체_Pro Bold" pitchFamily="18" charset="-127"/>
                <a:ea typeface="KoPub돋움체_Pro Bold" pitchFamily="18" charset="-127"/>
              </a:rPr>
              <a:t>합성곱</a:t>
            </a:r>
            <a:r>
              <a:rPr lang="ko-KR" altLang="en-US" sz="2600" dirty="0" smtClean="0">
                <a:latin typeface="KoPub돋움체_Pro Bold" pitchFamily="18" charset="-127"/>
                <a:ea typeface="KoPub돋움체_Pro Bold" pitchFamily="18" charset="-127"/>
              </a:rPr>
              <a:t> 신경망을 사용하여 얼굴 이미지의 성별 분류</a:t>
            </a:r>
            <a:endParaRPr lang="ko-KR" altLang="en-US" sz="26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278316" cy="4964629"/>
          </a:xfrm>
        </p:spPr>
        <p:txBody>
          <a:bodyPr>
            <a:normAutofit/>
          </a:bodyPr>
          <a:lstStyle/>
          <a:p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CNN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성별 분류기 훈련</a:t>
            </a:r>
            <a:endParaRPr lang="ko-KR" altLang="en-US" b="1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이를 잘 이해하기 위해 그림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15-18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[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배치 크기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×64×64×8]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크기의 특성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맵을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예로 들어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보자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채널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번호는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k = 0, 1, …,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7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전역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평균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풀링은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각 채널의 평균을 계산하기 때문에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출력의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크기가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[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배치 크기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×8]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케라스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API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 있는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GlobalAveragePooling2D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클래스는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자동으로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출력의 크기를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압축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그렇지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않으면 전역 평균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풀링이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64×64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의 공간 차원을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1×1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로 줄이기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때문에 출력 크기가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[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배치 크기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×1×1×8]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될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것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6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15.4 </a:t>
            </a:r>
            <a:r>
              <a:rPr lang="ko-KR" altLang="en-US" sz="2600" dirty="0" err="1" smtClean="0">
                <a:latin typeface="KoPub돋움체_Pro Bold" pitchFamily="18" charset="-127"/>
                <a:ea typeface="KoPub돋움체_Pro Bold" pitchFamily="18" charset="-127"/>
              </a:rPr>
              <a:t>합성곱</a:t>
            </a:r>
            <a:r>
              <a:rPr lang="ko-KR" altLang="en-US" sz="2600" dirty="0" smtClean="0">
                <a:latin typeface="KoPub돋움체_Pro Bold" pitchFamily="18" charset="-127"/>
                <a:ea typeface="KoPub돋움체_Pro Bold" pitchFamily="18" charset="-127"/>
              </a:rPr>
              <a:t> 신경망을 사용하여 얼굴 이미지의 성별 분류</a:t>
            </a:r>
            <a:endParaRPr lang="ko-KR" altLang="en-US" sz="2600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597117" y="1527969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/>
              <a:t> </a:t>
            </a:r>
            <a:r>
              <a:rPr lang="ko-KR" altLang="en-US" sz="1600" b="1" dirty="0" smtClean="0"/>
              <a:t>그림 </a:t>
            </a:r>
            <a:r>
              <a:rPr lang="en-US" altLang="ko-KR" sz="1600" b="1" dirty="0" smtClean="0"/>
              <a:t>15-18 </a:t>
            </a:r>
            <a:r>
              <a:rPr lang="ko-KR" altLang="en-US" sz="1600" b="1" dirty="0" smtClean="0"/>
              <a:t>배치 크기</a:t>
            </a:r>
            <a:r>
              <a:rPr lang="en-US" altLang="ko-KR" sz="1600" b="1" dirty="0" smtClean="0"/>
              <a:t>×64×64×8 </a:t>
            </a:r>
            <a:r>
              <a:rPr lang="ko-KR" altLang="en-US" sz="1600" b="1" dirty="0" smtClean="0"/>
              <a:t>크기의 특성 </a:t>
            </a:r>
            <a:r>
              <a:rPr lang="ko-KR" altLang="en-US" sz="1600" b="1" dirty="0" err="1" smtClean="0"/>
              <a:t>맵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4723" y="1931218"/>
            <a:ext cx="7515055" cy="35351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6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15.4 </a:t>
            </a:r>
            <a:r>
              <a:rPr lang="ko-KR" altLang="en-US" sz="2600" dirty="0" err="1" smtClean="0">
                <a:latin typeface="KoPub돋움체_Pro Bold" pitchFamily="18" charset="-127"/>
                <a:ea typeface="KoPub돋움체_Pro Bold" pitchFamily="18" charset="-127"/>
              </a:rPr>
              <a:t>합성곱</a:t>
            </a:r>
            <a:r>
              <a:rPr lang="ko-KR" altLang="en-US" sz="2600" dirty="0" smtClean="0">
                <a:latin typeface="KoPub돋움체_Pro Bold" pitchFamily="18" charset="-127"/>
                <a:ea typeface="KoPub돋움체_Pro Bold" pitchFamily="18" charset="-127"/>
              </a:rPr>
              <a:t> 신경망을 사용하여 얼굴 이미지의 성별 분류</a:t>
            </a:r>
            <a:endParaRPr lang="ko-KR" altLang="en-US" sz="26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278316" cy="4964629"/>
          </a:xfrm>
        </p:spPr>
        <p:txBody>
          <a:bodyPr>
            <a:normAutofit/>
          </a:bodyPr>
          <a:lstStyle/>
          <a:p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CNN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성별 분류기 훈련</a:t>
            </a:r>
            <a:endParaRPr lang="ko-KR" altLang="en-US" b="1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성별 인식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CNN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의 경우 전역 평균 풀링에 전달되는 특성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맵의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크기는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[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배치 크기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×8×8×256]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이므로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256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개의 출력을 예상할 수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즉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출력 크기는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[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배치 크기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×256]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층을 추가하고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출력 크기가 맞는지 확인해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보자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7286" y="3140965"/>
            <a:ext cx="7026348" cy="11245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6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15.4 </a:t>
            </a:r>
            <a:r>
              <a:rPr lang="ko-KR" altLang="en-US" sz="2600" dirty="0" err="1" smtClean="0">
                <a:latin typeface="KoPub돋움체_Pro Bold" pitchFamily="18" charset="-127"/>
                <a:ea typeface="KoPub돋움체_Pro Bold" pitchFamily="18" charset="-127"/>
              </a:rPr>
              <a:t>합성곱</a:t>
            </a:r>
            <a:r>
              <a:rPr lang="ko-KR" altLang="en-US" sz="2600" dirty="0" smtClean="0">
                <a:latin typeface="KoPub돋움체_Pro Bold" pitchFamily="18" charset="-127"/>
                <a:ea typeface="KoPub돋움체_Pro Bold" pitchFamily="18" charset="-127"/>
              </a:rPr>
              <a:t> 신경망을 사용하여 얼굴 이미지의 성별 분류</a:t>
            </a:r>
            <a:endParaRPr lang="ko-KR" altLang="en-US" sz="26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278316" cy="4964629"/>
          </a:xfrm>
        </p:spPr>
        <p:txBody>
          <a:bodyPr>
            <a:normAutofit/>
          </a:bodyPr>
          <a:lstStyle/>
          <a:p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CNN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성별 분류기 훈련</a:t>
            </a:r>
            <a:endParaRPr lang="ko-KR" altLang="en-US" b="1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마지막으로 출력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유닛이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한 개인 완전 연결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밀집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층을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추가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경우에는 활성화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'sigmoid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'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로 지정하거나 모델이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클래스 소속 확률 대신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로짓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값을 출력하도록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activation=None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으로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지정할 수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앞서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언급한 수치적 안정성 때문에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텐서플로와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케라스로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모델을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훈련할때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이런 방식을 선택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40964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57973" y="3198572"/>
            <a:ext cx="7204105" cy="20315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6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15.4 </a:t>
            </a:r>
            <a:r>
              <a:rPr lang="ko-KR" altLang="en-US" sz="2600" dirty="0" err="1" smtClean="0">
                <a:latin typeface="KoPub돋움체_Pro Bold" pitchFamily="18" charset="-127"/>
                <a:ea typeface="KoPub돋움체_Pro Bold" pitchFamily="18" charset="-127"/>
              </a:rPr>
              <a:t>합성곱</a:t>
            </a:r>
            <a:r>
              <a:rPr lang="ko-KR" altLang="en-US" sz="2600" dirty="0" smtClean="0">
                <a:latin typeface="KoPub돋움체_Pro Bold" pitchFamily="18" charset="-127"/>
                <a:ea typeface="KoPub돋움체_Pro Bold" pitchFamily="18" charset="-127"/>
              </a:rPr>
              <a:t> 신경망을 사용하여 얼굴 이미지의 성별 분류</a:t>
            </a:r>
            <a:endParaRPr lang="ko-KR" altLang="en-US" sz="26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278316" cy="4964629"/>
          </a:xfrm>
        </p:spPr>
        <p:txBody>
          <a:bodyPr>
            <a:normAutofit/>
          </a:bodyPr>
          <a:lstStyle/>
          <a:p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CNN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성별 분류기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훈련</a:t>
            </a:r>
            <a:endParaRPr lang="ko-KR" altLang="en-US" b="1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42759" y="1873611"/>
            <a:ext cx="7108365" cy="2698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6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15.4 </a:t>
            </a:r>
            <a:r>
              <a:rPr lang="ko-KR" altLang="en-US" sz="2600" dirty="0" err="1" smtClean="0">
                <a:latin typeface="KoPub돋움체_Pro Bold" pitchFamily="18" charset="-127"/>
                <a:ea typeface="KoPub돋움체_Pro Bold" pitchFamily="18" charset="-127"/>
              </a:rPr>
              <a:t>합성곱</a:t>
            </a:r>
            <a:r>
              <a:rPr lang="ko-KR" altLang="en-US" sz="2600" dirty="0" smtClean="0">
                <a:latin typeface="KoPub돋움체_Pro Bold" pitchFamily="18" charset="-127"/>
                <a:ea typeface="KoPub돋움체_Pro Bold" pitchFamily="18" charset="-127"/>
              </a:rPr>
              <a:t> 신경망을 사용하여 얼굴 이미지의 성별 분류</a:t>
            </a:r>
            <a:endParaRPr lang="ko-KR" altLang="en-US" sz="26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278316" cy="4964629"/>
          </a:xfrm>
        </p:spPr>
        <p:txBody>
          <a:bodyPr>
            <a:normAutofit/>
          </a:bodyPr>
          <a:lstStyle/>
          <a:p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CNN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성별 분류기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훈련</a:t>
            </a:r>
            <a:endParaRPr lang="ko-KR" altLang="en-US" b="1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00366" y="1873611"/>
            <a:ext cx="7058318" cy="33501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6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15.4 </a:t>
            </a:r>
            <a:r>
              <a:rPr lang="ko-KR" altLang="en-US" sz="2600" dirty="0" err="1" smtClean="0">
                <a:latin typeface="KoPub돋움체_Pro Bold" pitchFamily="18" charset="-127"/>
                <a:ea typeface="KoPub돋움체_Pro Bold" pitchFamily="18" charset="-127"/>
              </a:rPr>
              <a:t>합성곱</a:t>
            </a:r>
            <a:r>
              <a:rPr lang="ko-KR" altLang="en-US" sz="2600" dirty="0" smtClean="0">
                <a:latin typeface="KoPub돋움체_Pro Bold" pitchFamily="18" charset="-127"/>
                <a:ea typeface="KoPub돋움체_Pro Bold" pitchFamily="18" charset="-127"/>
              </a:rPr>
              <a:t> 신경망을 사용하여 얼굴 이미지의 성별 분류</a:t>
            </a:r>
            <a:endParaRPr lang="ko-KR" altLang="en-US" sz="26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278316" cy="4964629"/>
          </a:xfrm>
        </p:spPr>
        <p:txBody>
          <a:bodyPr>
            <a:normAutofit/>
          </a:bodyPr>
          <a:lstStyle/>
          <a:p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CNN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성별 분류기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훈련</a:t>
            </a:r>
            <a:endParaRPr lang="ko-KR" altLang="en-US" b="1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42759" y="1873611"/>
            <a:ext cx="7157548" cy="36650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15.1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합성곱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신경망의 구성 요소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이산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합성곱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수행</a:t>
            </a:r>
            <a:endParaRPr lang="ko-KR" altLang="en-US" b="1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첫째 인덱스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-∞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부터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+∞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까지 합은 특히 이상하게 보임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머신 러닝 애플리케이션은 항상 유한한 특성 벡터를 다루기 때문임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예를 들어 </a:t>
            </a:r>
            <a:r>
              <a:rPr lang="en-US" altLang="ko-KR" b="1" dirty="0" smtClean="0">
                <a:latin typeface="KoPub돋움체_Pro Light" pitchFamily="18" charset="-127"/>
                <a:ea typeface="KoPub돋움체_Pro Light" pitchFamily="18" charset="-127"/>
              </a:rPr>
              <a:t>x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0, 1, 2, …, 8, 9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인덱스로 열 개의 특성을 가지고 있다면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-∞:-1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10:+∞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인덱스는 </a:t>
            </a:r>
            <a:r>
              <a:rPr lang="en-US" altLang="ko-KR" b="1" dirty="0" smtClean="0">
                <a:latin typeface="KoPub돋움체_Pro Light" pitchFamily="18" charset="-127"/>
                <a:ea typeface="KoPub돋움체_Pro Light" pitchFamily="18" charset="-127"/>
              </a:rPr>
              <a:t>x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의 범위 밖임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이전 공식에 있는 덧셈을 올바르게 계산하려면 </a:t>
            </a:r>
            <a:r>
              <a:rPr lang="en-US" altLang="ko-KR" b="1" dirty="0" smtClean="0">
                <a:latin typeface="KoPub돋움체_Pro Light" pitchFamily="18" charset="-127"/>
                <a:ea typeface="KoPub돋움체_Pro Light" pitchFamily="18" charset="-127"/>
              </a:rPr>
              <a:t>x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와 </a:t>
            </a:r>
            <a:r>
              <a:rPr lang="en-US" altLang="ko-KR" b="1" dirty="0" smtClean="0">
                <a:latin typeface="KoPub돋움체_Pro Light" pitchFamily="18" charset="-127"/>
                <a:ea typeface="KoPub돋움체_Pro Light" pitchFamily="18" charset="-127"/>
              </a:rPr>
              <a:t>w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0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으로 채워져 있다고 가정해야 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또한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출력 벡터 </a:t>
            </a:r>
            <a:r>
              <a:rPr lang="en-US" altLang="ko-KR" b="1" dirty="0" smtClean="0">
                <a:latin typeface="KoPub돋움체_Pro Light" pitchFamily="18" charset="-127"/>
                <a:ea typeface="KoPub돋움체_Pro Light" pitchFamily="18" charset="-127"/>
              </a:rPr>
              <a:t>y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도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0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으로 채워진 무한 크기가 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이는 실제 상황에서는 유용하지 않기 때문에 유한한 개수의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0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으로 </a:t>
            </a:r>
            <a:r>
              <a:rPr lang="en-US" altLang="ko-KR" b="1" dirty="0" smtClean="0">
                <a:latin typeface="KoPub돋움체_Pro Light" pitchFamily="18" charset="-127"/>
                <a:ea typeface="KoPub돋움체_Pro Light" pitchFamily="18" charset="-127"/>
              </a:rPr>
              <a:t>x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가 패딩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6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15.4 </a:t>
            </a:r>
            <a:r>
              <a:rPr lang="ko-KR" altLang="en-US" sz="2600" dirty="0" err="1" smtClean="0">
                <a:latin typeface="KoPub돋움체_Pro Bold" pitchFamily="18" charset="-127"/>
                <a:ea typeface="KoPub돋움체_Pro Bold" pitchFamily="18" charset="-127"/>
              </a:rPr>
              <a:t>합성곱</a:t>
            </a:r>
            <a:r>
              <a:rPr lang="ko-KR" altLang="en-US" sz="2600" dirty="0" smtClean="0">
                <a:latin typeface="KoPub돋움체_Pro Bold" pitchFamily="18" charset="-127"/>
                <a:ea typeface="KoPub돋움체_Pro Bold" pitchFamily="18" charset="-127"/>
              </a:rPr>
              <a:t> 신경망을 사용하여 얼굴 이미지의 성별 분류</a:t>
            </a:r>
            <a:endParaRPr lang="ko-KR" altLang="en-US" sz="26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278316" cy="4964629"/>
          </a:xfrm>
        </p:spPr>
        <p:txBody>
          <a:bodyPr>
            <a:normAutofit/>
          </a:bodyPr>
          <a:lstStyle/>
          <a:p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CNN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성별 분류기 훈련</a:t>
            </a:r>
            <a:endParaRPr lang="ko-KR" altLang="en-US" b="1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다음은 모델을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컴파일하는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단계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이때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사용할 손실 함수를 지정해야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하나의 출력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유닛을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가진 이진 분류이므로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BinaryCrossentropy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사용해야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또한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마지막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층에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activation=None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으로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시그모이드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활성화를 적용하지 않았기 때문에 이 모델의 출력은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확률이아니라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로짓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BinaryCrossentropy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클래스에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from_logits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=True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지정하면 손실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함수가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내부적으로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시그모이드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함수를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적용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이렇게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하는 것이 더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효율적임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6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15.4 </a:t>
            </a:r>
            <a:r>
              <a:rPr lang="ko-KR" altLang="en-US" sz="2600" dirty="0" err="1" smtClean="0">
                <a:latin typeface="KoPub돋움체_Pro Bold" pitchFamily="18" charset="-127"/>
                <a:ea typeface="KoPub돋움체_Pro Bold" pitchFamily="18" charset="-127"/>
              </a:rPr>
              <a:t>합성곱</a:t>
            </a:r>
            <a:r>
              <a:rPr lang="ko-KR" altLang="en-US" sz="2600" dirty="0" smtClean="0">
                <a:latin typeface="KoPub돋움체_Pro Bold" pitchFamily="18" charset="-127"/>
                <a:ea typeface="KoPub돋움체_Pro Bold" pitchFamily="18" charset="-127"/>
              </a:rPr>
              <a:t> 신경망을 사용하여 얼굴 이미지의 성별 분류</a:t>
            </a:r>
            <a:endParaRPr lang="ko-KR" altLang="en-US" sz="26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278316" cy="4964629"/>
          </a:xfrm>
        </p:spPr>
        <p:txBody>
          <a:bodyPr>
            <a:normAutofit/>
          </a:bodyPr>
          <a:lstStyle/>
          <a:p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CNN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성별 분류기 훈련</a:t>
            </a:r>
            <a:endParaRPr lang="ko-KR" altLang="en-US" b="1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모델을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컴파일하고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훈련하는 코드는 다음과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같음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57973" y="2219253"/>
            <a:ext cx="7323746" cy="1847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6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15.4 </a:t>
            </a:r>
            <a:r>
              <a:rPr lang="ko-KR" altLang="en-US" sz="2600" dirty="0" err="1" smtClean="0">
                <a:latin typeface="KoPub돋움체_Pro Bold" pitchFamily="18" charset="-127"/>
                <a:ea typeface="KoPub돋움체_Pro Bold" pitchFamily="18" charset="-127"/>
              </a:rPr>
              <a:t>합성곱</a:t>
            </a:r>
            <a:r>
              <a:rPr lang="ko-KR" altLang="en-US" sz="2600" dirty="0" smtClean="0">
                <a:latin typeface="KoPub돋움체_Pro Bold" pitchFamily="18" charset="-127"/>
                <a:ea typeface="KoPub돋움체_Pro Bold" pitchFamily="18" charset="-127"/>
              </a:rPr>
              <a:t> 신경망을 사용하여 얼굴 이미지의 성별 분류</a:t>
            </a:r>
            <a:endParaRPr lang="ko-KR" altLang="en-US" sz="26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278316" cy="4964629"/>
          </a:xfrm>
        </p:spPr>
        <p:txBody>
          <a:bodyPr>
            <a:normAutofit/>
          </a:bodyPr>
          <a:lstStyle/>
          <a:p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CNN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성별 분류기 훈련</a:t>
            </a:r>
            <a:endParaRPr lang="ko-KR" altLang="en-US" b="1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학습 곡선을 그려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에포크마다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훈련과 검증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데이터셋의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손실과 정확도를 비교해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보자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57973" y="2243790"/>
            <a:ext cx="4719489" cy="10269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608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15580" y="3256179"/>
            <a:ext cx="7173841" cy="22371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6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15.4 </a:t>
            </a:r>
            <a:r>
              <a:rPr lang="ko-KR" altLang="en-US" sz="2600" dirty="0" err="1" smtClean="0">
                <a:latin typeface="KoPub돋움체_Pro Bold" pitchFamily="18" charset="-127"/>
                <a:ea typeface="KoPub돋움체_Pro Bold" pitchFamily="18" charset="-127"/>
              </a:rPr>
              <a:t>합성곱</a:t>
            </a:r>
            <a:r>
              <a:rPr lang="ko-KR" altLang="en-US" sz="2600" dirty="0" smtClean="0">
                <a:latin typeface="KoPub돋움체_Pro Bold" pitchFamily="18" charset="-127"/>
                <a:ea typeface="KoPub돋움체_Pro Bold" pitchFamily="18" charset="-127"/>
              </a:rPr>
              <a:t> 신경망을 사용하여 얼굴 이미지의 성별 분류</a:t>
            </a:r>
            <a:endParaRPr lang="ko-KR" altLang="en-US" sz="26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278316" cy="4964629"/>
          </a:xfrm>
        </p:spPr>
        <p:txBody>
          <a:bodyPr>
            <a:normAutofit/>
          </a:bodyPr>
          <a:lstStyle/>
          <a:p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CNN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성별 분류기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훈련</a:t>
            </a:r>
            <a:endParaRPr lang="ko-KR" altLang="en-US" b="1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73187" y="1873611"/>
            <a:ext cx="6641329" cy="23008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6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15.4 </a:t>
            </a:r>
            <a:r>
              <a:rPr lang="ko-KR" altLang="en-US" sz="2600" dirty="0" err="1" smtClean="0">
                <a:latin typeface="KoPub돋움체_Pro Bold" pitchFamily="18" charset="-127"/>
                <a:ea typeface="KoPub돋움체_Pro Bold" pitchFamily="18" charset="-127"/>
              </a:rPr>
              <a:t>합성곱</a:t>
            </a:r>
            <a:r>
              <a:rPr lang="ko-KR" altLang="en-US" sz="2600" dirty="0" smtClean="0">
                <a:latin typeface="KoPub돋움체_Pro Bold" pitchFamily="18" charset="-127"/>
                <a:ea typeface="KoPub돋움체_Pro Bold" pitchFamily="18" charset="-127"/>
              </a:rPr>
              <a:t> 신경망을 사용하여 얼굴 이미지의 성별 분류</a:t>
            </a:r>
            <a:endParaRPr lang="ko-KR" altLang="en-US" sz="2600" dirty="0"/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597117" y="1527969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/>
              <a:t> </a:t>
            </a:r>
            <a:r>
              <a:rPr lang="ko-KR" altLang="en-US" sz="1600" b="1" dirty="0" smtClean="0"/>
              <a:t>그림 </a:t>
            </a:r>
            <a:r>
              <a:rPr lang="en-US" altLang="ko-KR" sz="1600" b="1" dirty="0" smtClean="0"/>
              <a:t>15-19 </a:t>
            </a:r>
            <a:r>
              <a:rPr lang="ko-KR" altLang="en-US" sz="1600" b="1" dirty="0" smtClean="0"/>
              <a:t>훈련</a:t>
            </a:r>
            <a:r>
              <a:rPr lang="en-US" altLang="ko-KR" sz="1600" b="1" dirty="0" smtClean="0"/>
              <a:t>/</a:t>
            </a:r>
            <a:r>
              <a:rPr lang="ko-KR" altLang="en-US" sz="1600" b="1" dirty="0" smtClean="0"/>
              <a:t>검증 </a:t>
            </a:r>
            <a:r>
              <a:rPr lang="ko-KR" altLang="en-US" sz="1600" b="1" dirty="0" err="1" smtClean="0"/>
              <a:t>데이터셋의</a:t>
            </a:r>
            <a:r>
              <a:rPr lang="ko-KR" altLang="en-US" sz="1600" b="1" dirty="0" smtClean="0"/>
              <a:t> 손실과 정확도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7117" y="1931218"/>
            <a:ext cx="7649575" cy="28215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6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15.4 </a:t>
            </a:r>
            <a:r>
              <a:rPr lang="ko-KR" altLang="en-US" sz="2600" dirty="0" err="1" smtClean="0">
                <a:latin typeface="KoPub돋움체_Pro Bold" pitchFamily="18" charset="-127"/>
                <a:ea typeface="KoPub돋움체_Pro Bold" pitchFamily="18" charset="-127"/>
              </a:rPr>
              <a:t>합성곱</a:t>
            </a:r>
            <a:r>
              <a:rPr lang="ko-KR" altLang="en-US" sz="2600" dirty="0" smtClean="0">
                <a:latin typeface="KoPub돋움체_Pro Bold" pitchFamily="18" charset="-127"/>
                <a:ea typeface="KoPub돋움체_Pro Bold" pitchFamily="18" charset="-127"/>
              </a:rPr>
              <a:t> 신경망을 사용하여 얼굴 이미지의 성별 분류</a:t>
            </a:r>
            <a:endParaRPr lang="ko-KR" altLang="en-US" sz="26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278316" cy="4964629"/>
          </a:xfrm>
        </p:spPr>
        <p:txBody>
          <a:bodyPr>
            <a:normAutofit/>
          </a:bodyPr>
          <a:lstStyle/>
          <a:p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CNN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성별 분류기 훈련</a:t>
            </a:r>
            <a:endParaRPr lang="ko-KR" altLang="en-US" b="1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학습 곡선에서 볼 수 있듯이 훈련과 검증 손실이 평탄한 영역으로 수렴하지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않음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이를 보면 더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많은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에포크에서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훈련을 계속할 수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다음과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같이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fit()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메서드로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열 번의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에포크를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이어서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훈련할 수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있음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57973" y="2852930"/>
            <a:ext cx="7210425" cy="1190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6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15.4 </a:t>
            </a:r>
            <a:r>
              <a:rPr lang="ko-KR" altLang="en-US" sz="2600" dirty="0" err="1" smtClean="0">
                <a:latin typeface="KoPub돋움체_Pro Bold" pitchFamily="18" charset="-127"/>
                <a:ea typeface="KoPub돋움체_Pro Bold" pitchFamily="18" charset="-127"/>
              </a:rPr>
              <a:t>합성곱</a:t>
            </a:r>
            <a:r>
              <a:rPr lang="ko-KR" altLang="en-US" sz="2600" dirty="0" smtClean="0">
                <a:latin typeface="KoPub돋움체_Pro Bold" pitchFamily="18" charset="-127"/>
                <a:ea typeface="KoPub돋움체_Pro Bold" pitchFamily="18" charset="-127"/>
              </a:rPr>
              <a:t> 신경망을 사용하여 얼굴 이미지의 성별 분류</a:t>
            </a:r>
            <a:endParaRPr lang="ko-KR" altLang="en-US" sz="26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278316" cy="4964629"/>
          </a:xfrm>
        </p:spPr>
        <p:txBody>
          <a:bodyPr>
            <a:normAutofit/>
          </a:bodyPr>
          <a:lstStyle/>
          <a:p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CNN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성별 분류기 훈련</a:t>
            </a:r>
            <a:endParaRPr lang="ko-KR" altLang="en-US" b="1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만족스러운 학습 곡선을 얻게 되면 따로 준비한 테스트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데이터셋에서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모델을 평가할 수 있음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57974" y="2245003"/>
            <a:ext cx="7445092" cy="6288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017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57973" y="3033658"/>
            <a:ext cx="6932345" cy="971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6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15.4 </a:t>
            </a:r>
            <a:r>
              <a:rPr lang="ko-KR" altLang="en-US" sz="2600" dirty="0" err="1" smtClean="0">
                <a:latin typeface="KoPub돋움체_Pro Bold" pitchFamily="18" charset="-127"/>
                <a:ea typeface="KoPub돋움체_Pro Bold" pitchFamily="18" charset="-127"/>
              </a:rPr>
              <a:t>합성곱</a:t>
            </a:r>
            <a:r>
              <a:rPr lang="ko-KR" altLang="en-US" sz="2600" dirty="0" smtClean="0">
                <a:latin typeface="KoPub돋움체_Pro Bold" pitchFamily="18" charset="-127"/>
                <a:ea typeface="KoPub돋움체_Pro Bold" pitchFamily="18" charset="-127"/>
              </a:rPr>
              <a:t> 신경망을 사용하여 얼굴 이미지의 성별 분류</a:t>
            </a:r>
            <a:endParaRPr lang="ko-KR" altLang="en-US" sz="26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278316" cy="4964629"/>
          </a:xfrm>
        </p:spPr>
        <p:txBody>
          <a:bodyPr>
            <a:normAutofit/>
          </a:bodyPr>
          <a:lstStyle/>
          <a:p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CNN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성별 분류기 훈련</a:t>
            </a:r>
            <a:endParaRPr lang="ko-KR" altLang="en-US" b="1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마지막으로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model.predict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사용하여 테스트 샘플의 예측 결과를 얻을 수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모델은 확률이 아니라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로짓을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출력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하나의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출력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유닛을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가진 이 이진 분류 문제에서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클래스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소속 확률을 얻고 싶다면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tf.sigmoid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함수를 사용하여 클래스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의 확률을 계산할 수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있음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다중 클래스 분류일 경우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tf.math.softmax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사용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6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15.4 </a:t>
            </a:r>
            <a:r>
              <a:rPr lang="ko-KR" altLang="en-US" sz="2600" dirty="0" err="1" smtClean="0">
                <a:latin typeface="KoPub돋움체_Pro Bold" pitchFamily="18" charset="-127"/>
                <a:ea typeface="KoPub돋움체_Pro Bold" pitchFamily="18" charset="-127"/>
              </a:rPr>
              <a:t>합성곱</a:t>
            </a:r>
            <a:r>
              <a:rPr lang="ko-KR" altLang="en-US" sz="2600" dirty="0" smtClean="0">
                <a:latin typeface="KoPub돋움체_Pro Bold" pitchFamily="18" charset="-127"/>
                <a:ea typeface="KoPub돋움체_Pro Bold" pitchFamily="18" charset="-127"/>
              </a:rPr>
              <a:t> 신경망을 사용하여 얼굴 이미지의 성별 분류</a:t>
            </a:r>
            <a:endParaRPr lang="ko-KR" altLang="en-US" sz="26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278316" cy="4964629"/>
          </a:xfrm>
        </p:spPr>
        <p:txBody>
          <a:bodyPr>
            <a:normAutofit/>
          </a:bodyPr>
          <a:lstStyle/>
          <a:p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CNN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성별 분류기 훈련</a:t>
            </a:r>
            <a:endParaRPr lang="ko-KR" altLang="en-US" b="1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다음 코드에서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전처리된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테스트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데이터셋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ds_test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에서 추출한 열 개로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model.predict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호출하여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로짓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값을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얻음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그다음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클래스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1(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CelebA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에서 제공한 레이블을 따라 남성에 해당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일 때 각 샘플의 확률을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계산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정답 레이블과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예측 확률을 샘플 이미지와 함께 출력해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보겠음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먼저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ds_test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데이터셋에서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열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개의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샘플을 추출하기 전에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unbatch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메서드를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적용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그렇지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않으면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take()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메서드는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열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개의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샘플이 아니라 크기가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32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인 열 개의 배치를 반환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00366" y="3832249"/>
            <a:ext cx="5816778" cy="19854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6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15.4 </a:t>
            </a:r>
            <a:r>
              <a:rPr lang="ko-KR" altLang="en-US" sz="2600" dirty="0" err="1" smtClean="0">
                <a:latin typeface="KoPub돋움체_Pro Bold" pitchFamily="18" charset="-127"/>
                <a:ea typeface="KoPub돋움체_Pro Bold" pitchFamily="18" charset="-127"/>
              </a:rPr>
              <a:t>합성곱</a:t>
            </a:r>
            <a:r>
              <a:rPr lang="ko-KR" altLang="en-US" sz="2600" dirty="0" smtClean="0">
                <a:latin typeface="KoPub돋움체_Pro Bold" pitchFamily="18" charset="-127"/>
                <a:ea typeface="KoPub돋움체_Pro Bold" pitchFamily="18" charset="-127"/>
              </a:rPr>
              <a:t> 신경망을 사용하여 얼굴 이미지의 성별 분류</a:t>
            </a:r>
            <a:endParaRPr lang="ko-KR" altLang="en-US" sz="26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278316" cy="4964629"/>
          </a:xfrm>
        </p:spPr>
        <p:txBody>
          <a:bodyPr>
            <a:normAutofit/>
          </a:bodyPr>
          <a:lstStyle/>
          <a:p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CNN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성별 분류기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훈련</a:t>
            </a:r>
            <a:endParaRPr lang="ko-KR" altLang="en-US" b="1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522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00366" y="1931218"/>
            <a:ext cx="6038613" cy="39480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15.1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합성곱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신경망의 구성 요소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이산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합성곱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수행</a:t>
            </a:r>
            <a:endParaRPr lang="ko-KR" altLang="en-US" b="1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과정을 </a:t>
            </a:r>
            <a:r>
              <a:rPr lang="ko-KR" altLang="en-US" b="1" dirty="0" smtClean="0">
                <a:latin typeface="KoPub돋움체_Pro Light" pitchFamily="18" charset="-127"/>
                <a:ea typeface="KoPub돋움체_Pro Light" pitchFamily="18" charset="-127"/>
              </a:rPr>
              <a:t>제로 </a:t>
            </a:r>
            <a:r>
              <a:rPr lang="ko-KR" altLang="en-US" b="1" dirty="0" err="1" smtClean="0">
                <a:latin typeface="KoPub돋움체_Pro Light" pitchFamily="18" charset="-127"/>
                <a:ea typeface="KoPub돋움체_Pro Light" pitchFamily="18" charset="-127"/>
              </a:rPr>
              <a:t>패딩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(zero padding)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또는 </a:t>
            </a:r>
            <a:r>
              <a:rPr lang="ko-KR" altLang="en-US" b="1" dirty="0" err="1" smtClean="0">
                <a:latin typeface="KoPub돋움체_Pro Light" pitchFamily="18" charset="-127"/>
                <a:ea typeface="KoPub돋움체_Pro Light" pitchFamily="18" charset="-127"/>
              </a:rPr>
              <a:t>패딩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(padding)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이라고 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각 방향으로 추가된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패딩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수는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p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로 나타냄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차원 벡터</a:t>
            </a:r>
            <a:r>
              <a:rPr lang="ko-KR" altLang="en-US" b="1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b="1" dirty="0" smtClean="0">
                <a:latin typeface="KoPub돋움체_Pro Light" pitchFamily="18" charset="-127"/>
                <a:ea typeface="KoPub돋움체_Pro Light" pitchFamily="18" charset="-127"/>
              </a:rPr>
              <a:t>x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의 패딩 예가 그림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15-2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 나타나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597117" y="2855817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/>
              <a:t> </a:t>
            </a:r>
            <a:r>
              <a:rPr lang="ko-KR" altLang="en-US" sz="1600" b="1" dirty="0" smtClean="0"/>
              <a:t>그림 </a:t>
            </a:r>
            <a:r>
              <a:rPr lang="en-US" altLang="ko-KR" sz="1600" b="1" dirty="0" smtClean="0"/>
              <a:t>15-2 1</a:t>
            </a:r>
            <a:r>
              <a:rPr lang="ko-KR" altLang="en-US" sz="1600" b="1" dirty="0" smtClean="0"/>
              <a:t>차원 </a:t>
            </a:r>
            <a:r>
              <a:rPr lang="ko-KR" altLang="en-US" sz="1600" b="1" dirty="0" err="1" smtClean="0"/>
              <a:t>패딩</a:t>
            </a:r>
            <a:r>
              <a:rPr lang="ko-KR" altLang="en-US" sz="1600" b="1" dirty="0" smtClean="0"/>
              <a:t> 예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7117" y="3198572"/>
            <a:ext cx="6624079" cy="2390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6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15.4 </a:t>
            </a:r>
            <a:r>
              <a:rPr lang="ko-KR" altLang="en-US" sz="2600" dirty="0" err="1" smtClean="0">
                <a:latin typeface="KoPub돋움체_Pro Bold" pitchFamily="18" charset="-127"/>
                <a:ea typeface="KoPub돋움체_Pro Bold" pitchFamily="18" charset="-127"/>
              </a:rPr>
              <a:t>합성곱</a:t>
            </a:r>
            <a:r>
              <a:rPr lang="ko-KR" altLang="en-US" sz="2600" dirty="0" smtClean="0">
                <a:latin typeface="KoPub돋움체_Pro Bold" pitchFamily="18" charset="-127"/>
                <a:ea typeface="KoPub돋움체_Pro Bold" pitchFamily="18" charset="-127"/>
              </a:rPr>
              <a:t> 신경망을 사용하여 얼굴 이미지의 성별 분류</a:t>
            </a:r>
            <a:endParaRPr lang="ko-KR" altLang="en-US" sz="26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278316" cy="4964629"/>
          </a:xfrm>
        </p:spPr>
        <p:txBody>
          <a:bodyPr>
            <a:normAutofit/>
          </a:bodyPr>
          <a:lstStyle/>
          <a:p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CNN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성별 분류기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훈련</a:t>
            </a:r>
            <a:endParaRPr lang="ko-KR" altLang="en-US" b="1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00366" y="1931218"/>
            <a:ext cx="5024419" cy="21727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6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15.4 </a:t>
            </a:r>
            <a:r>
              <a:rPr lang="ko-KR" altLang="en-US" sz="2600" dirty="0" err="1" smtClean="0">
                <a:latin typeface="KoPub돋움체_Pro Bold" pitchFamily="18" charset="-127"/>
                <a:ea typeface="KoPub돋움체_Pro Bold" pitchFamily="18" charset="-127"/>
              </a:rPr>
              <a:t>합성곱</a:t>
            </a:r>
            <a:r>
              <a:rPr lang="ko-KR" altLang="en-US" sz="2600" dirty="0" smtClean="0">
                <a:latin typeface="KoPub돋움체_Pro Bold" pitchFamily="18" charset="-127"/>
                <a:ea typeface="KoPub돋움체_Pro Bold" pitchFamily="18" charset="-127"/>
              </a:rPr>
              <a:t> 신경망을 사용하여 얼굴 이미지의 성별 분류</a:t>
            </a:r>
            <a:endParaRPr lang="ko-KR" altLang="en-US" sz="26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278316" cy="4964629"/>
          </a:xfrm>
        </p:spPr>
        <p:txBody>
          <a:bodyPr>
            <a:normAutofit/>
          </a:bodyPr>
          <a:lstStyle/>
          <a:p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CNN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성별 분류기 훈련</a:t>
            </a:r>
            <a:endParaRPr lang="ko-KR" altLang="en-US" b="1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그림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15-20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에서 샘플 이미지와 정답 레이블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그리고 클래스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인 남성에 속할 확률을 보여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줌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597117" y="2222140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/>
              <a:t> </a:t>
            </a:r>
            <a:r>
              <a:rPr lang="ko-KR" altLang="en-US" sz="1600" b="1" dirty="0" smtClean="0"/>
              <a:t>그림 </a:t>
            </a:r>
            <a:r>
              <a:rPr lang="en-US" altLang="ko-KR" sz="1600" b="1" dirty="0" smtClean="0"/>
              <a:t>15-20 </a:t>
            </a:r>
            <a:r>
              <a:rPr lang="ko-KR" altLang="en-US" sz="1600" b="1" dirty="0" smtClean="0"/>
              <a:t>샘플 이미지의 예측 결과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4723" y="2622502"/>
            <a:ext cx="7617605" cy="35483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6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15.4 </a:t>
            </a:r>
            <a:r>
              <a:rPr lang="ko-KR" altLang="en-US" sz="2600" dirty="0" err="1" smtClean="0">
                <a:latin typeface="KoPub돋움체_Pro Bold" pitchFamily="18" charset="-127"/>
                <a:ea typeface="KoPub돋움체_Pro Bold" pitchFamily="18" charset="-127"/>
              </a:rPr>
              <a:t>합성곱</a:t>
            </a:r>
            <a:r>
              <a:rPr lang="ko-KR" altLang="en-US" sz="2600" dirty="0" smtClean="0">
                <a:latin typeface="KoPub돋움체_Pro Bold" pitchFamily="18" charset="-127"/>
                <a:ea typeface="KoPub돋움체_Pro Bold" pitchFamily="18" charset="-127"/>
              </a:rPr>
              <a:t> 신경망을 사용하여 얼굴 이미지의 성별 분류</a:t>
            </a:r>
            <a:endParaRPr lang="ko-KR" altLang="en-US" sz="26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278316" cy="4964629"/>
          </a:xfrm>
        </p:spPr>
        <p:txBody>
          <a:bodyPr>
            <a:normAutofit/>
          </a:bodyPr>
          <a:lstStyle/>
          <a:p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CNN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성별 분류기 훈련</a:t>
            </a:r>
            <a:endParaRPr lang="ko-KR" altLang="en-US" b="1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클래스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1(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즉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CelebA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에서 남성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의 확률이 각 이미지 아래 나타나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여기서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볼 수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있듯이 이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모델은 열 개의 테스트 샘플 중 하나만 잘못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분류했음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추가적인 연습을 위해 여기서 사용한 작은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데이터셋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말고 전체 훈련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데이터셋으로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모델을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훈련해 보자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CNN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구조도 바꾸어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보자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예를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들어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드롭아웃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확률과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합성곱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층의 필터 개수를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바꿀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전역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평균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풀링을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밀집 층으로 바꿀 수도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장에서 사용한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CNN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구조로 전체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훈련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데이터셋을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사용하면 약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97~99%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의 정확도를 얻을 수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있음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163</a:t>
            </a:fld>
            <a:endParaRPr lang="en-US" dirty="0"/>
          </a:p>
        </p:txBody>
      </p:sp>
      <p:sp>
        <p:nvSpPr>
          <p:cNvPr id="7" name="제목 8"/>
          <p:cNvSpPr>
            <a:spLocks noGrp="1"/>
          </p:cNvSpPr>
          <p:nvPr>
            <p:ph type="title"/>
          </p:nvPr>
        </p:nvSpPr>
        <p:spPr>
          <a:xfrm>
            <a:off x="531274" y="2564895"/>
            <a:ext cx="8081453" cy="800724"/>
          </a:xfrm>
        </p:spPr>
        <p:txBody>
          <a:bodyPr/>
          <a:lstStyle/>
          <a:p>
            <a:pPr algn="ctr"/>
            <a:r>
              <a:rPr lang="en-US" altLang="ko-KR" sz="2600" dirty="0" smtClean="0"/>
              <a:t>15.5 </a:t>
            </a:r>
            <a:r>
              <a:rPr lang="ko-KR" altLang="en-US" sz="2600" dirty="0" smtClean="0"/>
              <a:t>요약</a:t>
            </a:r>
            <a:endParaRPr lang="en-US" altLang="ko-KR" sz="2600" dirty="0"/>
          </a:p>
        </p:txBody>
      </p:sp>
      <p:cxnSp>
        <p:nvCxnSpPr>
          <p:cNvPr id="8" name="직선 연결선 7"/>
          <p:cNvCxnSpPr/>
          <p:nvPr/>
        </p:nvCxnSpPr>
        <p:spPr>
          <a:xfrm>
            <a:off x="885152" y="3397732"/>
            <a:ext cx="7431303" cy="14309"/>
          </a:xfrm>
          <a:prstGeom prst="line">
            <a:avLst/>
          </a:prstGeom>
          <a:ln w="57150">
            <a:solidFill>
              <a:srgbClr val="E0A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1537540561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6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15.5 </a:t>
            </a:r>
            <a:r>
              <a:rPr lang="ko-KR" altLang="en-US" sz="2600" dirty="0" smtClean="0">
                <a:latin typeface="KoPub돋움체_Pro Bold" pitchFamily="18" charset="-127"/>
                <a:ea typeface="KoPub돋움체_Pro Bold" pitchFamily="18" charset="-127"/>
              </a:rPr>
              <a:t>요약</a:t>
            </a:r>
            <a:endParaRPr lang="ko-KR" altLang="en-US" sz="26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27831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요약</a:t>
            </a:r>
            <a:endParaRPr lang="ko-KR" altLang="en-US" b="1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장에서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CNN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과 주요 구성 요소를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배웠음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합성곱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연산으로 시작해서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1D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2D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구현을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살펴보았음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그다음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CNN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구조에서 널리 사용하는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풀링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층이라는 서브샘플링 층을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다루었음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가장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널리 사용하는 두 개의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풀링인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최대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풀링과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평균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풀링에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초점을 맞추어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설명했음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그다음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이런 개별 요소를 합쳐서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텐서플로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케라스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API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사용하여 심층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CNN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을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구현했음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첫 번째로 구현한 신경망을 익숙한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MNIST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손글씨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숫자 인식 문제에 적용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6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15.5 </a:t>
            </a:r>
            <a:r>
              <a:rPr lang="ko-KR" altLang="en-US" sz="2600" dirty="0" smtClean="0">
                <a:latin typeface="KoPub돋움체_Pro Bold" pitchFamily="18" charset="-127"/>
                <a:ea typeface="KoPub돋움체_Pro Bold" pitchFamily="18" charset="-127"/>
              </a:rPr>
              <a:t>요약</a:t>
            </a:r>
            <a:endParaRPr lang="ko-KR" altLang="en-US" sz="26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27831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요약</a:t>
            </a:r>
            <a:endParaRPr lang="ko-KR" altLang="en-US" b="1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그다음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두 번째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CNN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을 구현하여 얼굴 이미지로 구성된 더 복잡한 데이터셋에서 훈련하여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성별을 분류했음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과정에서 데이터 증식과 여러 종류의 변환에 대해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배웠음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텐서플로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데이터 셋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클래스를 사용하여 얼굴 이미지에 이런 변환을 적용할 수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다음 장에서 </a:t>
            </a:r>
            <a:r>
              <a:rPr lang="ko-KR" altLang="en-US" b="1" dirty="0" smtClean="0">
                <a:latin typeface="KoPub돋움체_Pro Light" pitchFamily="18" charset="-127"/>
                <a:ea typeface="KoPub돋움체_Pro Light" pitchFamily="18" charset="-127"/>
              </a:rPr>
              <a:t>순환 신경망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(Recurrent Neural Network, RNN)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을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다루겠음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RNN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은 순차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데이터의 구조를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학습하는 데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사용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언어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번역과 이미지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캡셔닝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같은 놀라운 애플리케이션을 만들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수 있음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15.1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합성곱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신경망의 구성 요소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이산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합성곱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수행</a:t>
            </a:r>
            <a:endParaRPr lang="ko-KR" altLang="en-US" b="1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원본 입력 </a:t>
            </a:r>
            <a:r>
              <a:rPr lang="en-US" altLang="ko-KR" b="1" dirty="0" smtClean="0">
                <a:latin typeface="KoPub돋움체_Pro Light" pitchFamily="18" charset="-127"/>
                <a:ea typeface="KoPub돋움체_Pro Light" pitchFamily="18" charset="-127"/>
              </a:rPr>
              <a:t>x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와 필터 </a:t>
            </a:r>
            <a:r>
              <a:rPr lang="en-US" altLang="ko-KR" b="1" dirty="0" smtClean="0">
                <a:latin typeface="KoPub돋움체_Pro Light" pitchFamily="18" charset="-127"/>
                <a:ea typeface="KoPub돋움체_Pro Light" pitchFamily="18" charset="-127"/>
              </a:rPr>
              <a:t>w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가 각각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n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개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m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개의 원소를 가지고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 ≤ n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이라고 가정해 보자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패딩된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벡터 </a:t>
            </a:r>
            <a:r>
              <a:rPr lang="en-US" altLang="ko-KR" b="1" dirty="0" err="1" smtClean="0">
                <a:latin typeface="KoPub돋움체_Pro Light" pitchFamily="18" charset="-127"/>
                <a:ea typeface="KoPub돋움체_Pro Light" pitchFamily="18" charset="-127"/>
              </a:rPr>
              <a:t>x</a:t>
            </a:r>
            <a:r>
              <a:rPr lang="en-US" altLang="ko-KR" baseline="30000" dirty="0" err="1" smtClean="0">
                <a:latin typeface="KoPub돋움체_Pro Light" pitchFamily="18" charset="-127"/>
                <a:ea typeface="KoPub돋움체_Pro Light" pitchFamily="18" charset="-127"/>
              </a:rPr>
              <a:t>p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크기는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n + 2p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이산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합성곱을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계산하기 위한 실제 공식은 다음과 같이 바뀜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563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57973" y="2968144"/>
            <a:ext cx="6688212" cy="1060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15.1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합성곱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신경망의 구성 요소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이산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합성곱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수행</a:t>
            </a:r>
            <a:endParaRPr lang="ko-KR" altLang="en-US" b="1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무한한 인덱스 문제를 해결했음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둘째 이슈는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i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+ m - k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로 </a:t>
            </a:r>
            <a:r>
              <a:rPr lang="en-US" altLang="ko-KR" b="1" dirty="0" smtClean="0">
                <a:latin typeface="KoPub돋움체_Pro Light" pitchFamily="18" charset="-127"/>
                <a:ea typeface="KoPub돋움체_Pro Light" pitchFamily="18" charset="-127"/>
              </a:rPr>
              <a:t>x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인덱싱하는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것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b="1" dirty="0" smtClean="0">
                <a:latin typeface="KoPub돋움체_Pro Light" pitchFamily="18" charset="-127"/>
                <a:ea typeface="KoPub돋움체_Pro Light" pitchFamily="18" charset="-127"/>
              </a:rPr>
              <a:t>x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와 </a:t>
            </a:r>
            <a:r>
              <a:rPr lang="en-US" altLang="ko-KR" b="1" dirty="0" smtClean="0">
                <a:latin typeface="KoPub돋움체_Pro Light" pitchFamily="18" charset="-127"/>
                <a:ea typeface="KoPub돋움체_Pro Light" pitchFamily="18" charset="-127"/>
              </a:rPr>
              <a:t>w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가 이 식에서 다른 방향으로 인덱싱한다는 점이 중요함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하나가 반대 방향으로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인덱싱되는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계산은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패딩된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후 </a:t>
            </a:r>
            <a:r>
              <a:rPr lang="en-US" altLang="ko-KR" b="1" dirty="0" smtClean="0">
                <a:latin typeface="KoPub돋움체_Pro Light" pitchFamily="18" charset="-127"/>
                <a:ea typeface="KoPub돋움체_Pro Light" pitchFamily="18" charset="-127"/>
              </a:rPr>
              <a:t>x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또는 </a:t>
            </a:r>
            <a:r>
              <a:rPr lang="en-US" altLang="ko-KR" b="1" dirty="0" smtClean="0">
                <a:latin typeface="KoPub돋움체_Pro Light" pitchFamily="18" charset="-127"/>
                <a:ea typeface="KoPub돋움체_Pro Light" pitchFamily="18" charset="-127"/>
              </a:rPr>
              <a:t>w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벡터 중 하나를 뒤집어 계산하는 것과 동일함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필터 </a:t>
            </a:r>
            <a:r>
              <a:rPr lang="en-US" altLang="ko-KR" b="1" dirty="0" smtClean="0">
                <a:latin typeface="KoPub돋움체_Pro Light" pitchFamily="18" charset="-127"/>
                <a:ea typeface="KoPub돋움체_Pro Light" pitchFamily="18" charset="-127"/>
              </a:rPr>
              <a:t>w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뒤집어서 회전된 필터 </a:t>
            </a:r>
            <a:r>
              <a:rPr lang="en-US" altLang="ko-KR" b="1" dirty="0" err="1" smtClean="0">
                <a:latin typeface="KoPub돋움체_Pro Light" pitchFamily="18" charset="-127"/>
                <a:ea typeface="KoPub돋움체_Pro Light" pitchFamily="18" charset="-127"/>
              </a:rPr>
              <a:t>w</a:t>
            </a:r>
            <a:r>
              <a:rPr lang="en-US" altLang="ko-KR" baseline="30000" dirty="0" err="1" smtClean="0">
                <a:latin typeface="KoPub돋움체_Pro Light" pitchFamily="18" charset="-127"/>
                <a:ea typeface="KoPub돋움체_Pro Light" pitchFamily="18" charset="-127"/>
              </a:rPr>
              <a:t>r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을 얻었다고 가정해 보자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점곱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                   을 계산하면 </a:t>
            </a:r>
            <a:r>
              <a:rPr lang="en-US" altLang="ko-KR" b="1" dirty="0" smtClean="0">
                <a:latin typeface="KoPub돋움체_Pro Light" pitchFamily="18" charset="-127"/>
                <a:ea typeface="KoPub돋움체_Pro Light" pitchFamily="18" charset="-127"/>
              </a:rPr>
              <a:t>y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[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i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]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원소 하나가 얻어짐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              은 크기가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인 </a:t>
            </a:r>
            <a:r>
              <a:rPr lang="en-US" altLang="ko-KR" b="1" dirty="0" smtClean="0">
                <a:latin typeface="KoPub돋움체_Pro Light" pitchFamily="18" charset="-127"/>
                <a:ea typeface="KoPub돋움체_Pro Light" pitchFamily="18" charset="-127"/>
              </a:rPr>
              <a:t>x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의 패치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연산이 모든 출력 원소를 얻기 위해 슬라이딩 윈도우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(sliding window)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방식으로 반복됨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그림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15-3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은 </a:t>
            </a:r>
            <a:r>
              <a:rPr lang="en-US" altLang="ko-KR" b="1" dirty="0" smtClean="0">
                <a:latin typeface="KoPub돋움체_Pro Light" pitchFamily="18" charset="-127"/>
                <a:ea typeface="KoPub돋움체_Pro Light" pitchFamily="18" charset="-127"/>
              </a:rPr>
              <a:t>x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= (3,2,1,7,1,2,5,4)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이고                        일 때 처음 세 개의 출력 원소를 계산하는 경우를 보여 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573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76436" y="3774642"/>
            <a:ext cx="1128104" cy="2772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734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15580" y="4120284"/>
            <a:ext cx="876300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7349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456786" y="4753961"/>
            <a:ext cx="1385012" cy="5782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15.1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합성곱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신경망의 구성 요소</a:t>
            </a:r>
            <a:endParaRPr lang="ko-KR" altLang="en-US" dirty="0"/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597117" y="1530856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/>
              <a:t> </a:t>
            </a:r>
            <a:r>
              <a:rPr lang="ko-KR" altLang="en-US" sz="1600" b="1" dirty="0" smtClean="0"/>
              <a:t>그림 </a:t>
            </a:r>
            <a:r>
              <a:rPr lang="en-US" altLang="ko-KR" sz="1600" b="1" dirty="0" smtClean="0"/>
              <a:t>15-3 1</a:t>
            </a:r>
            <a:r>
              <a:rPr lang="ko-KR" altLang="en-US" sz="1600" b="1" dirty="0" smtClean="0"/>
              <a:t>차원 </a:t>
            </a:r>
            <a:r>
              <a:rPr lang="ko-KR" altLang="en-US" sz="1600" b="1" dirty="0" err="1" smtClean="0"/>
              <a:t>합성곱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583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7117" y="1921970"/>
            <a:ext cx="7308123" cy="45602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130630" y="375829"/>
            <a:ext cx="8943702" cy="80649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pPr lvl="0" algn="ctr" defTabSz="457200">
              <a:spcBef>
                <a:spcPct val="0"/>
              </a:spcBef>
            </a:pPr>
            <a: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E0AC00"/>
                </a:solidFill>
                <a:effectLst/>
                <a:uLnTx/>
                <a:uFillTx/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rPr>
              <a:t>15</a:t>
            </a:r>
            <a:r>
              <a:rPr kumimoji="0" lang="ko-KR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E0AC00"/>
                </a:solidFill>
                <a:effectLst/>
                <a:uLnTx/>
                <a:uFillTx/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rPr>
              <a:t>장 </a:t>
            </a:r>
            <a:r>
              <a:rPr lang="ko-KR" altLang="en-US" sz="3200" b="1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rPr>
              <a:t>심층 </a:t>
            </a:r>
            <a:r>
              <a:rPr lang="ko-KR" altLang="en-US" sz="3200" b="1" dirty="0" err="1" smtClean="0"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rPr>
              <a:t>합성곱</a:t>
            </a:r>
            <a:r>
              <a:rPr lang="ko-KR" altLang="en-US" sz="3200" b="1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rPr>
              <a:t> 신경망으로 이미지 분류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KoPub돋움체_Pro Bold" panose="02020603020101020101" pitchFamily="18" charset="-127"/>
              <a:ea typeface="KoPub돋움체_Pro Bold" panose="02020603020101020101" pitchFamily="18" charset="-127"/>
              <a:cs typeface="+mj-cs"/>
            </a:endParaRPr>
          </a:p>
        </p:txBody>
      </p:sp>
      <p:cxnSp>
        <p:nvCxnSpPr>
          <p:cNvPr id="5" name="직선 연결선 4"/>
          <p:cNvCxnSpPr/>
          <p:nvPr/>
        </p:nvCxnSpPr>
        <p:spPr>
          <a:xfrm flipV="1">
            <a:off x="1173187" y="1183995"/>
            <a:ext cx="6970447" cy="14516"/>
          </a:xfrm>
          <a:prstGeom prst="line">
            <a:avLst/>
          </a:prstGeom>
          <a:ln w="57150">
            <a:solidFill>
              <a:srgbClr val="E0A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2159892" y="1643183"/>
            <a:ext cx="6214169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000" b="1" dirty="0" smtClean="0">
                <a:solidFill>
                  <a:srgbClr val="E0AC00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15.1</a:t>
            </a:r>
            <a:r>
              <a:rPr lang="en-US" altLang="ko-KR" sz="2000" b="1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</a:t>
            </a:r>
            <a:r>
              <a:rPr lang="ko-KR" altLang="en-US" sz="2000" b="1" dirty="0" err="1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합성곱</a:t>
            </a:r>
            <a:r>
              <a:rPr lang="ko-KR" altLang="en-US" sz="2000" b="1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신경망의 구성 요소</a:t>
            </a:r>
            <a:endParaRPr lang="en-US" altLang="ko-KR" sz="20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000" b="1" dirty="0" smtClean="0">
                <a:solidFill>
                  <a:srgbClr val="E0AC00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15.2 </a:t>
            </a:r>
            <a:r>
              <a:rPr lang="ko-KR" altLang="en-US" sz="2000" b="1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기본 구성 요소를 사용하여 심층 </a:t>
            </a:r>
            <a:r>
              <a:rPr lang="ko-KR" altLang="en-US" sz="2000" b="1" dirty="0" err="1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합성곱</a:t>
            </a:r>
            <a:r>
              <a:rPr lang="ko-KR" altLang="en-US" sz="2000" b="1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신경망 구성</a:t>
            </a:r>
            <a:endParaRPr lang="en-US" altLang="ko-KR" sz="2000" b="1" dirty="0" smtClean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000" b="1" dirty="0" smtClean="0">
                <a:solidFill>
                  <a:srgbClr val="E0AC00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15.3 </a:t>
            </a:r>
            <a:r>
              <a:rPr lang="ko-KR" altLang="en-US" sz="2000" b="1" dirty="0" err="1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텐서플로를</a:t>
            </a:r>
            <a:r>
              <a:rPr lang="ko-KR" altLang="en-US" sz="2000" b="1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사용하여 심층 </a:t>
            </a:r>
            <a:r>
              <a:rPr lang="ko-KR" altLang="en-US" sz="2000" b="1" dirty="0" err="1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합성곱</a:t>
            </a:r>
            <a:r>
              <a:rPr lang="ko-KR" altLang="en-US" sz="2000" b="1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신경망 구현</a:t>
            </a:r>
            <a:endParaRPr lang="en-US" altLang="ko-KR" sz="2000" b="1" dirty="0" smtClean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000" b="1" dirty="0" smtClean="0">
                <a:solidFill>
                  <a:srgbClr val="E0AC00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15.4 </a:t>
            </a:r>
            <a:r>
              <a:rPr lang="ko-KR" altLang="en-US" sz="2000" b="1" dirty="0" err="1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합성곱</a:t>
            </a:r>
            <a:r>
              <a:rPr lang="ko-KR" altLang="en-US" sz="2000" b="1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신경망을 사용하여 얼굴 이미지의 성별 분류</a:t>
            </a:r>
            <a:endParaRPr lang="en-US" altLang="ko-KR" sz="2000" b="1" dirty="0" smtClean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000" b="1" dirty="0" smtClean="0">
                <a:solidFill>
                  <a:srgbClr val="E0AC00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15.5 </a:t>
            </a:r>
            <a:r>
              <a:rPr lang="ko-KR" altLang="en-US" sz="2000" b="1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요약</a:t>
            </a:r>
            <a:endParaRPr lang="en-US" altLang="ko-KR" sz="2000" b="1" dirty="0" smtClean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5375405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15.1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합성곱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신경망의 구성 요소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이산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합성곱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수행</a:t>
            </a:r>
            <a:endParaRPr lang="ko-KR" altLang="en-US" b="1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예에서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패딩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크기는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0(p = 0)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회전된 필터 </a:t>
            </a:r>
            <a:r>
              <a:rPr lang="en-US" altLang="ko-KR" b="1" dirty="0" err="1" smtClean="0">
                <a:latin typeface="KoPub돋움체_Pro Light" pitchFamily="18" charset="-127"/>
                <a:ea typeface="KoPub돋움체_Pro Light" pitchFamily="18" charset="-127"/>
              </a:rPr>
              <a:t>w</a:t>
            </a:r>
            <a:r>
              <a:rPr lang="en-US" altLang="ko-KR" baseline="30000" dirty="0" err="1" smtClean="0">
                <a:latin typeface="KoPub돋움체_Pro Light" pitchFamily="18" charset="-127"/>
                <a:ea typeface="KoPub돋움체_Pro Light" pitchFamily="18" charset="-127"/>
              </a:rPr>
              <a:t>r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2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칸씩 이동함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이동하는 양은 </a:t>
            </a:r>
            <a:r>
              <a:rPr lang="ko-KR" altLang="en-US" b="1" dirty="0" err="1" smtClean="0">
                <a:latin typeface="KoPub돋움체_Pro Light" pitchFamily="18" charset="-127"/>
                <a:ea typeface="KoPub돋움체_Pro Light" pitchFamily="18" charset="-127"/>
              </a:rPr>
              <a:t>스트라이드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(stride)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라고 하며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또 하나의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합성곱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하이퍼파라미터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여기서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스트라이드는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2(s = 2)</a:t>
            </a: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스트라이드는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입력 벡터의 크기보다 작은 양수 값이어야 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15.1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합성곱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신경망의 구성 요소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이산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합성곱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수행</a:t>
            </a:r>
            <a:endParaRPr lang="ko-KR" altLang="en-US" b="1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buNone/>
            </a:pPr>
            <a:r>
              <a:rPr lang="ko-KR" altLang="en-US" b="1" dirty="0" smtClean="0">
                <a:latin typeface="KoPub돋움체_Pro Light" pitchFamily="18" charset="-127"/>
                <a:ea typeface="KoPub돋움체_Pro Light" pitchFamily="18" charset="-127"/>
              </a:rPr>
              <a:t>출력 특성 </a:t>
            </a:r>
            <a:r>
              <a:rPr lang="ko-KR" altLang="en-US" b="1" dirty="0" err="1" smtClean="0">
                <a:latin typeface="KoPub돋움체_Pro Light" pitchFamily="18" charset="-127"/>
                <a:ea typeface="KoPub돋움체_Pro Light" pitchFamily="18" charset="-127"/>
              </a:rPr>
              <a:t>맵의</a:t>
            </a:r>
            <a:r>
              <a:rPr lang="ko-KR" altLang="en-US" b="1" dirty="0" smtClean="0">
                <a:latin typeface="KoPub돋움체_Pro Light" pitchFamily="18" charset="-127"/>
                <a:ea typeface="KoPub돋움체_Pro Light" pitchFamily="18" charset="-127"/>
              </a:rPr>
              <a:t> 크기를 조절하기 위해 입력에 </a:t>
            </a:r>
            <a:r>
              <a:rPr lang="ko-KR" altLang="en-US" b="1" dirty="0" err="1" smtClean="0">
                <a:latin typeface="KoPub돋움체_Pro Light" pitchFamily="18" charset="-127"/>
                <a:ea typeface="KoPub돋움체_Pro Light" pitchFamily="18" charset="-127"/>
              </a:rPr>
              <a:t>패딩하기</a:t>
            </a:r>
            <a:endParaRPr lang="ko-KR" altLang="en-US" b="1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지금까지 유한한 크기의 출력 벡터를 얻기 위해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합성곱에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제로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패딩을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사용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기술적으로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p≥0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인 어떤 패딩도 적용할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p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값에 따라 </a:t>
            </a:r>
            <a:r>
              <a:rPr lang="en-US" altLang="ko-KR" b="1" dirty="0" smtClean="0">
                <a:latin typeface="KoPub돋움체_Pro Light" pitchFamily="18" charset="-127"/>
                <a:ea typeface="KoPub돋움체_Pro Light" pitchFamily="18" charset="-127"/>
              </a:rPr>
              <a:t>x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에서 경계에 있는 셀은 중간 셀과 다르게 처리됨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15.1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합성곱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신경망의 구성 요소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이산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합성곱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수행</a:t>
            </a:r>
            <a:endParaRPr lang="ko-KR" altLang="en-US" b="1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실전에서 자주 사용하는 세 개의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패딩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방법은 풀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(full)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패딩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세임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(same)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패딩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밸리드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(valid)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패딩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buNone/>
            </a:pP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       풀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패딩은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패딩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파라미터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p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p = m - 1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로 설정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buNone/>
            </a:pP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       풀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패딩은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출력 크기를 증가시키기 때문에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합성곱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신경망 구조에서는 거의 사용되지 않음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buNone/>
            </a:pP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       세임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패딩은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출력 크기가 입력 벡터</a:t>
            </a:r>
            <a:r>
              <a:rPr lang="ko-KR" altLang="en-US" b="1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b="1" dirty="0" smtClean="0">
                <a:latin typeface="KoPub돋움체_Pro Light" pitchFamily="18" charset="-127"/>
                <a:ea typeface="KoPub돋움체_Pro Light" pitchFamily="18" charset="-127"/>
              </a:rPr>
              <a:t>x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와 같아야 할 때 사용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buNone/>
            </a:pP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       이때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패딩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파라미터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p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입력과 출력 크기가 동일해야 하기 때문에 필터 크기에 따라 결정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buNone/>
            </a:pP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       마지막으로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밸리드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패딩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합성곱은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p = 0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인 경우를 말함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패딩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없음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73187" y="2843785"/>
            <a:ext cx="124359" cy="1243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73187" y="3535069"/>
            <a:ext cx="124359" cy="1243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73187" y="4177891"/>
            <a:ext cx="124359" cy="1243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15.1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합성곱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신경망의 구성 요소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이산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합성곱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수행</a:t>
            </a:r>
            <a:endParaRPr lang="ko-KR" altLang="en-US" b="1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그림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15-4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세 개의 패딩 모드를 보여 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입력은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5×5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픽셀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커널은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3×3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크기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스트라이드는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인 경우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597117" y="2567782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/>
              <a:t> </a:t>
            </a:r>
            <a:r>
              <a:rPr lang="ko-KR" altLang="en-US" sz="1600" b="1" dirty="0" smtClean="0"/>
              <a:t>그림 </a:t>
            </a:r>
            <a:r>
              <a:rPr lang="en-US" altLang="ko-KR" sz="1600" b="1" dirty="0" smtClean="0"/>
              <a:t>15-4 </a:t>
            </a:r>
            <a:r>
              <a:rPr lang="ko-KR" altLang="en-US" sz="1600" b="1" dirty="0" err="1" smtClean="0"/>
              <a:t>합성곱의</a:t>
            </a:r>
            <a:r>
              <a:rPr lang="ko-KR" altLang="en-US" sz="1600" b="1" dirty="0" smtClean="0"/>
              <a:t> </a:t>
            </a:r>
            <a:r>
              <a:rPr lang="ko-KR" altLang="en-US" sz="1600" b="1" dirty="0" err="1" smtClean="0"/>
              <a:t>패딩</a:t>
            </a:r>
            <a:r>
              <a:rPr lang="ko-KR" altLang="en-US" sz="1600" b="1" dirty="0" smtClean="0"/>
              <a:t> 모드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593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7117" y="3025751"/>
            <a:ext cx="7692304" cy="21126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15.1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합성곱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신경망의 구성 요소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이산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합성곱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수행</a:t>
            </a:r>
            <a:endParaRPr lang="ko-KR" altLang="en-US" b="1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합성곱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신경망에서 가장 많이 사용되는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패딩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방법은 세임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패딩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다른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패딩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방식에 비해 장점은 세임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패딩이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벡터의 크기를 유지시킨다는 것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컴퓨터 비전 분야의 이미지 관련된 작업이라면 입력 이미지의 높이와 너비가 유지됨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때문에 네트워크 구조를 설계하기 쉬움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풀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패딩이나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세임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패딩에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비해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밸리드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패딩의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단점은 신경망에 층이 추가될수록 점진적으로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텐서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크기가 줄어드는 것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이는 신경망 성능을 나쁘게 만들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15.1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합성곱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신경망의 구성 요소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이산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합성곱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수행</a:t>
            </a:r>
            <a:endParaRPr lang="ko-KR" altLang="en-US" b="1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실전에서는 세임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패딩으로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너비와 높이를 유지시키고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풀링에서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크기를 감소시킴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풀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패딩은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입력보다 출력 크기를 증가시키므로 경계 부분의 영향을 최소화하는 것이 중요한 신호 처리 애플리케이션에서 보통 사용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딥러닝에서는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경계 부분의 영향이 크지 않기 때문에 실전에서는 풀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패딩이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거의 사용되지 않음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15.1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합성곱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신경망의 구성 요소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이산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합성곱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수행</a:t>
            </a:r>
            <a:endParaRPr lang="ko-KR" altLang="en-US" b="1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buNone/>
            </a:pPr>
            <a:r>
              <a:rPr lang="ko-KR" altLang="en-US" b="1" dirty="0" err="1" smtClean="0">
                <a:latin typeface="KoPub돋움체_Pro Light" pitchFamily="18" charset="-127"/>
                <a:ea typeface="KoPub돋움체_Pro Light" pitchFamily="18" charset="-127"/>
              </a:rPr>
              <a:t>합성곱</a:t>
            </a:r>
            <a:r>
              <a:rPr lang="ko-KR" altLang="en-US" b="1" dirty="0" smtClean="0">
                <a:latin typeface="KoPub돋움체_Pro Light" pitchFamily="18" charset="-127"/>
                <a:ea typeface="KoPub돋움체_Pro Light" pitchFamily="18" charset="-127"/>
              </a:rPr>
              <a:t> 출력 크기 계산</a:t>
            </a: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합성곱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출력 크기는 입력 벡터 위를 필터 </a:t>
            </a:r>
            <a:r>
              <a:rPr lang="en-US" altLang="ko-KR" b="1" dirty="0" smtClean="0">
                <a:latin typeface="KoPub돋움체_Pro Light" pitchFamily="18" charset="-127"/>
                <a:ea typeface="KoPub돋움체_Pro Light" pitchFamily="18" charset="-127"/>
              </a:rPr>
              <a:t>w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가 이동하는 전체 횟수로 결정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입력 벡터의 크기는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n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이고 필터 크기는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이라고 가정해 보자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패딩이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p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이고 스트라이드가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s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인              출력 크기는 다음과 같이 계산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여기서      는 버림 연산을 나타냄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604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07895" y="2852930"/>
            <a:ext cx="755828" cy="302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041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15580" y="3256179"/>
            <a:ext cx="3231319" cy="11367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042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749257" y="4523533"/>
            <a:ext cx="251567" cy="268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15.1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합성곱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신경망의 구성 요소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이산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합성곱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수행</a:t>
            </a:r>
            <a:endParaRPr lang="ko-KR" altLang="en-US" b="1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다음 두 경우를 생각해 보자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buNone/>
            </a:pP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       입력 벡터 크기가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10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이고 합성곱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커널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크기가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5,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패딩이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2,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스트라이드가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일 때 출력 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buNone/>
            </a:pP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      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크기를 계산해 보자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buNone/>
            </a:pP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buNone/>
            </a:pP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buNone/>
            </a:pP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buNone/>
            </a:pP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       (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이때는 출력 크기가 입력과 동일하므로 세임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패딩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buNone/>
            </a:pP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      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커널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크기가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3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이고 스트라이드가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2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이면 같은 입력 벡터일 때 출력 크기가 어떻게 바뀔까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?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73187" y="2613357"/>
            <a:ext cx="124359" cy="1243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4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46009" y="3140965"/>
            <a:ext cx="6866500" cy="9991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73187" y="4571995"/>
            <a:ext cx="124359" cy="1243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43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288401" y="4869175"/>
            <a:ext cx="6868962" cy="10080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15.1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합성곱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신경망의 구성 요소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이산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합성곱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수행</a:t>
            </a:r>
            <a:endParaRPr lang="ko-KR" altLang="en-US" b="1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합성곱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출력 크기에 관한 자세한 내용은 관련 논문을 참고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마지막으로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차원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합성곱의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계산 방법을 익히기 위해 단순하게 구현해 보았음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결과를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numpy.convolve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함수와 비교해 보자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코드는 다음과 같음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624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73187" y="3198572"/>
            <a:ext cx="4909321" cy="23392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15.1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합성곱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신경망의 구성 요소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이산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합성곱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수행</a:t>
            </a:r>
            <a:endParaRPr lang="ko-KR" altLang="en-US" b="1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634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42759" y="1873611"/>
            <a:ext cx="7108944" cy="40585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7" name="제목 8"/>
          <p:cNvSpPr>
            <a:spLocks noGrp="1"/>
          </p:cNvSpPr>
          <p:nvPr>
            <p:ph type="title"/>
          </p:nvPr>
        </p:nvSpPr>
        <p:spPr>
          <a:xfrm>
            <a:off x="531274" y="2564895"/>
            <a:ext cx="8081453" cy="800724"/>
          </a:xfrm>
        </p:spPr>
        <p:txBody>
          <a:bodyPr/>
          <a:lstStyle/>
          <a:p>
            <a:pPr algn="ctr"/>
            <a:r>
              <a:rPr lang="en-US" altLang="ko-KR" sz="2600" dirty="0" smtClean="0"/>
              <a:t>15.1 </a:t>
            </a:r>
            <a:r>
              <a:rPr lang="ko-KR" altLang="en-US" sz="2600" dirty="0" err="1" smtClean="0"/>
              <a:t>합성곱</a:t>
            </a:r>
            <a:r>
              <a:rPr lang="ko-KR" altLang="en-US" sz="2600" dirty="0" smtClean="0"/>
              <a:t> 신경망의 구성 요소</a:t>
            </a:r>
            <a:endParaRPr lang="en-US" altLang="ko-KR" sz="2600" dirty="0"/>
          </a:p>
        </p:txBody>
      </p:sp>
      <p:cxnSp>
        <p:nvCxnSpPr>
          <p:cNvPr id="8" name="직선 연결선 7"/>
          <p:cNvCxnSpPr/>
          <p:nvPr/>
        </p:nvCxnSpPr>
        <p:spPr>
          <a:xfrm>
            <a:off x="1000366" y="3397954"/>
            <a:ext cx="7200875" cy="13865"/>
          </a:xfrm>
          <a:prstGeom prst="line">
            <a:avLst/>
          </a:prstGeom>
          <a:ln w="57150">
            <a:solidFill>
              <a:srgbClr val="E0A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15375405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15.1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합성곱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신경망의 구성 요소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이산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합성곱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수행</a:t>
            </a:r>
            <a:endParaRPr lang="ko-KR" altLang="en-US" b="1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645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57973" y="1873612"/>
            <a:ext cx="5248823" cy="24243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15.1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합성곱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신경망의 구성 요소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이산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합성곱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수행</a:t>
            </a:r>
            <a:endParaRPr lang="ko-KR" altLang="en-US" b="1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buNone/>
            </a:pPr>
            <a:r>
              <a:rPr lang="en-US" altLang="ko-KR" b="1" dirty="0" smtClean="0">
                <a:latin typeface="KoPub돋움체_Pro Light" pitchFamily="18" charset="-127"/>
                <a:ea typeface="KoPub돋움체_Pro Light" pitchFamily="18" charset="-127"/>
              </a:rPr>
              <a:t>2D </a:t>
            </a:r>
            <a:r>
              <a:rPr lang="ko-KR" altLang="en-US" b="1" dirty="0" smtClean="0">
                <a:latin typeface="KoPub돋움체_Pro Light" pitchFamily="18" charset="-127"/>
                <a:ea typeface="KoPub돋움체_Pro Light" pitchFamily="18" charset="-127"/>
              </a:rPr>
              <a:t>이산 </a:t>
            </a:r>
            <a:r>
              <a:rPr lang="ko-KR" altLang="en-US" b="1" dirty="0" err="1" smtClean="0">
                <a:latin typeface="KoPub돋움체_Pro Light" pitchFamily="18" charset="-127"/>
                <a:ea typeface="KoPub돋움체_Pro Light" pitchFamily="18" charset="-127"/>
              </a:rPr>
              <a:t>합성곱</a:t>
            </a:r>
            <a:r>
              <a:rPr lang="ko-KR" altLang="en-US" b="1" dirty="0" smtClean="0">
                <a:latin typeface="KoPub돋움체_Pro Light" pitchFamily="18" charset="-127"/>
                <a:ea typeface="KoPub돋움체_Pro Light" pitchFamily="18" charset="-127"/>
              </a:rPr>
              <a:t> 수행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이전 절에서 배운 개념은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2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차원으로 쉽게 확장 가능함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</a:t>
            </a:r>
            <a:r>
              <a:rPr lang="en-US" altLang="ko-KR" baseline="-25000" dirty="0" smtClean="0">
                <a:latin typeface="KoPub돋움체_Pro Light" pitchFamily="18" charset="-127"/>
                <a:ea typeface="KoPub돋움체_Pro Light" pitchFamily="18" charset="-127"/>
              </a:rPr>
              <a:t>1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≤n</a:t>
            </a:r>
            <a:r>
              <a:rPr lang="en-US" altLang="ko-KR" baseline="-25000" dirty="0" smtClean="0">
                <a:latin typeface="KoPub돋움체_Pro Light" pitchFamily="18" charset="-127"/>
                <a:ea typeface="KoPub돋움체_Pro Light" pitchFamily="18" charset="-127"/>
              </a:rPr>
              <a:t>1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이고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</a:t>
            </a:r>
            <a:r>
              <a:rPr lang="en-US" altLang="ko-KR" baseline="-25000" dirty="0" smtClean="0">
                <a:latin typeface="KoPub돋움체_Pro Light" pitchFamily="18" charset="-127"/>
                <a:ea typeface="KoPub돋움체_Pro Light" pitchFamily="18" charset="-127"/>
              </a:rPr>
              <a:t>2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≤n</a:t>
            </a:r>
            <a:r>
              <a:rPr lang="en-US" altLang="ko-KR" baseline="-25000" dirty="0" smtClean="0">
                <a:latin typeface="KoPub돋움체_Pro Light" pitchFamily="18" charset="-127"/>
                <a:ea typeface="KoPub돋움체_Pro Light" pitchFamily="18" charset="-127"/>
              </a:rPr>
              <a:t>2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인 행렬          와 필터 행렬           같은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2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차원 입력을 다룰 때 </a:t>
            </a:r>
            <a:r>
              <a:rPr lang="en-US" altLang="ko-KR" b="1" dirty="0" smtClean="0">
                <a:latin typeface="KoPub돋움체_Pro Light" pitchFamily="18" charset="-127"/>
                <a:ea typeface="KoPub돋움체_Pro Light" pitchFamily="18" charset="-127"/>
              </a:rPr>
              <a:t>X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와 </a:t>
            </a:r>
            <a:r>
              <a:rPr lang="en-US" altLang="ko-KR" b="1" dirty="0" smtClean="0">
                <a:latin typeface="KoPub돋움체_Pro Light" pitchFamily="18" charset="-127"/>
                <a:ea typeface="KoPub돋움체_Pro Light" pitchFamily="18" charset="-127"/>
              </a:rPr>
              <a:t>W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의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2D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합성곱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결과는 행렬                  가 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수학적으로는 다음과 같이 정의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65540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77467" y="2507288"/>
            <a:ext cx="470375" cy="3207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5541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32856" y="2507288"/>
            <a:ext cx="597898" cy="3213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5542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477467" y="2795323"/>
            <a:ext cx="1047216" cy="2428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5543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057973" y="3429000"/>
            <a:ext cx="7127282" cy="8249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15.1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합성곱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신경망의 구성 요소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이산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합성곱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수행</a:t>
            </a:r>
            <a:endParaRPr lang="ko-KR" altLang="en-US" b="1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차원 하나를 제거하면 남은 공식이 이전의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1D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합성곱과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정확히 동일함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사실 제로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패딩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필터 행렬의 회전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스트라이드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같은 이전에 언급한 모든 기법도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2D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합성곱에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적용할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양쪽 차원에 독립적으로 확장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그림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15- 5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크기가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8×8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인 입력 행렬과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3×3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크기의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커널을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사용한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2D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합성곱을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보여 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입력 행렬이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p = 1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로 제로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패딩되어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이로 인해 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2D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합성곱은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8×8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크기의 출력을 만듦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15.1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합성곱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신경망의 구성 요소</a:t>
            </a:r>
            <a:endParaRPr lang="ko-KR" altLang="en-US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597117" y="1530856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/>
              <a:t> </a:t>
            </a:r>
            <a:r>
              <a:rPr lang="ko-KR" altLang="en-US" sz="1600" b="1" dirty="0" smtClean="0"/>
              <a:t>그림 </a:t>
            </a:r>
            <a:r>
              <a:rPr lang="en-US" altLang="ko-KR" sz="1600" b="1" dirty="0" smtClean="0"/>
              <a:t>15-5 8×8 </a:t>
            </a:r>
            <a:r>
              <a:rPr lang="ko-KR" altLang="en-US" sz="1600" b="1" dirty="0" smtClean="0"/>
              <a:t>입력과 </a:t>
            </a:r>
            <a:r>
              <a:rPr lang="en-US" altLang="ko-KR" sz="1600" b="1" dirty="0" smtClean="0"/>
              <a:t>3×3 </a:t>
            </a:r>
            <a:r>
              <a:rPr lang="ko-KR" altLang="en-US" sz="1600" b="1" dirty="0" err="1" smtClean="0"/>
              <a:t>커널의</a:t>
            </a:r>
            <a:r>
              <a:rPr lang="ko-KR" altLang="en-US" sz="1600" b="1" dirty="0" smtClean="0"/>
              <a:t> </a:t>
            </a:r>
            <a:r>
              <a:rPr lang="en-US" altLang="ko-KR" sz="1600" b="1" dirty="0" smtClean="0"/>
              <a:t>2D </a:t>
            </a:r>
            <a:r>
              <a:rPr lang="ko-KR" altLang="en-US" sz="1600" b="1" dirty="0" err="1" smtClean="0"/>
              <a:t>합성곱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665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7117" y="1988825"/>
            <a:ext cx="7506590" cy="40754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15.1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합성곱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신경망의 구성 요소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이산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합성곱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수행</a:t>
            </a:r>
            <a:endParaRPr lang="ko-KR" altLang="en-US" b="1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다음 예는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패딩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p = (1, 1)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과 스트라이드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s = (2, 2)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일 때 입력 행렬 </a:t>
            </a:r>
            <a:r>
              <a:rPr lang="en-US" altLang="ko-KR" b="1" dirty="0" smtClean="0">
                <a:latin typeface="KoPub돋움체_Pro Light" pitchFamily="18" charset="-127"/>
                <a:ea typeface="KoPub돋움체_Pro Light" pitchFamily="18" charset="-127"/>
              </a:rPr>
              <a:t>X</a:t>
            </a:r>
            <a:r>
              <a:rPr lang="en-US" altLang="ko-KR" baseline="-25000" dirty="0" smtClean="0">
                <a:latin typeface="KoPub돋움체_Pro Light" pitchFamily="18" charset="-127"/>
                <a:ea typeface="KoPub돋움체_Pro Light" pitchFamily="18" charset="-127"/>
              </a:rPr>
              <a:t>3×3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과 커널 행렬 </a:t>
            </a:r>
            <a:r>
              <a:rPr lang="en-US" altLang="ko-KR" b="1" dirty="0" smtClean="0">
                <a:latin typeface="KoPub돋움체_Pro Light" pitchFamily="18" charset="-127"/>
                <a:ea typeface="KoPub돋움체_Pro Light" pitchFamily="18" charset="-127"/>
              </a:rPr>
              <a:t>W</a:t>
            </a:r>
            <a:r>
              <a:rPr lang="en-US" altLang="ko-KR" baseline="-25000" dirty="0" smtClean="0">
                <a:latin typeface="KoPub돋움체_Pro Light" pitchFamily="18" charset="-127"/>
                <a:ea typeface="KoPub돋움체_Pro Light" pitchFamily="18" charset="-127"/>
              </a:rPr>
              <a:t>3×3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사이의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2D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합성곱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계산을 보여 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여기서는 입력 행렬의 네 면에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0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한 줄씩 추가되어            행렬을 만듦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675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20891" y="2449681"/>
            <a:ext cx="647712" cy="3159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제목 1"/>
          <p:cNvSpPr txBox="1">
            <a:spLocks/>
          </p:cNvSpPr>
          <p:nvPr/>
        </p:nvSpPr>
        <p:spPr>
          <a:xfrm>
            <a:off x="597117" y="2855817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/>
              <a:t> </a:t>
            </a:r>
            <a:r>
              <a:rPr lang="ko-KR" altLang="en-US" sz="1600" b="1" dirty="0" smtClean="0"/>
              <a:t>그림 </a:t>
            </a:r>
            <a:r>
              <a:rPr lang="en-US" altLang="ko-KR" sz="1600" b="1" dirty="0" smtClean="0"/>
              <a:t>15-6 2D </a:t>
            </a:r>
            <a:r>
              <a:rPr lang="ko-KR" altLang="en-US" sz="1600" b="1" dirty="0" err="1" smtClean="0"/>
              <a:t>합성곱</a:t>
            </a:r>
            <a:r>
              <a:rPr lang="ko-KR" altLang="en-US" sz="1600" b="1" dirty="0" smtClean="0"/>
              <a:t> 계산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6758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9510" y="3198572"/>
            <a:ext cx="5856862" cy="32453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15.1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합성곱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신경망의 구성 요소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이산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합성곱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수행</a:t>
            </a:r>
            <a:endParaRPr lang="ko-KR" altLang="en-US" b="1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필터를 뒤집으면 다음과 같음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686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580" y="2276860"/>
            <a:ext cx="3327361" cy="17257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15.1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합성곱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신경망의 구성 요소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이산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합성곱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수행</a:t>
            </a:r>
            <a:endParaRPr lang="ko-KR" altLang="en-US" b="1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변환은 행렬의 전치와 다름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넘파이에서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필터를 역전시키려면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W_rot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= W[::-1,::-1]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처럼 씀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그다음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패딩된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입력 행렬          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따라 슬라이딩 윈도우처럼 역전된 필터를 이동하면서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원소별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곱의 합을 계산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그림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15-7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     연산자로 표기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69636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31825" y="2507288"/>
            <a:ext cx="608525" cy="2712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9637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67720" y="3131789"/>
            <a:ext cx="210560" cy="2396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15.1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합성곱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신경망의 구성 요소</a:t>
            </a:r>
            <a:endParaRPr lang="ko-KR" altLang="en-US" dirty="0"/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597117" y="1530856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/>
              <a:t> </a:t>
            </a:r>
            <a:r>
              <a:rPr lang="ko-KR" altLang="en-US" sz="1600" b="1" dirty="0" smtClean="0"/>
              <a:t>그림 </a:t>
            </a:r>
            <a:r>
              <a:rPr lang="en-US" altLang="ko-KR" sz="1600" b="1" dirty="0" smtClean="0"/>
              <a:t>15- 7 </a:t>
            </a:r>
            <a:r>
              <a:rPr lang="ko-KR" altLang="en-US" sz="1600" b="1" dirty="0" err="1" smtClean="0"/>
              <a:t>합성곱</a:t>
            </a:r>
            <a:r>
              <a:rPr lang="ko-KR" altLang="en-US" sz="1600" b="1" dirty="0" smtClean="0"/>
              <a:t> 필터의 </a:t>
            </a:r>
            <a:r>
              <a:rPr lang="ko-KR" altLang="en-US" sz="1600" b="1" dirty="0" err="1" smtClean="0"/>
              <a:t>원소별</a:t>
            </a:r>
            <a:r>
              <a:rPr lang="ko-KR" altLang="en-US" sz="1600" b="1" dirty="0" smtClean="0"/>
              <a:t> 곱셈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706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2331" y="1988825"/>
            <a:ext cx="7417558" cy="31511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15.1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합성곱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신경망의 구성 요소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이산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합성곱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수행</a:t>
            </a:r>
            <a:endParaRPr lang="ko-KR" altLang="en-US" b="1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결괏값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b="1" dirty="0" smtClean="0">
                <a:latin typeface="KoPub돋움체_Pro Light" pitchFamily="18" charset="-127"/>
                <a:ea typeface="KoPub돋움체_Pro Light" pitchFamily="18" charset="-127"/>
              </a:rPr>
              <a:t>Y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2×2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행렬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단순한 알고리즘을 사용하여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2D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합성곱도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구현해 보자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scipy.signal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패키지는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2D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합성곱을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계산할 수 있는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scipy.signal.convolve2d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함수를 제공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716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580" y="3140965"/>
            <a:ext cx="4929143" cy="34903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15.1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합성곱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신경망의 구성 요소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이산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합성곱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수행</a:t>
            </a:r>
            <a:endParaRPr lang="ko-KR" altLang="en-US" b="1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727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57973" y="1873611"/>
            <a:ext cx="6568556" cy="30910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270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93733" y="5099603"/>
            <a:ext cx="6458617" cy="6419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15.1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합성곱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신경망의 구성 요소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합성곱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신경망의 구성 요소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합성곱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신경망 또는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CNN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은 뇌의 시각 피질이 물체를 인식할 때 동작하는 방식에서 영감을 얻은 모델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CNN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개발은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1990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년대로 거슬러 올라감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시기에 얀 르쿤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en-US" altLang="ko-KR" dirty="0" err="1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Yann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err="1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LeCun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과 그의 동료들이 손글씨 숫자를 분류하는 새로운 신경망 구조를 발표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15.1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합성곱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신경망의 구성 요소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이산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합성곱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수행</a:t>
            </a:r>
            <a:endParaRPr lang="ko-KR" altLang="en-US" b="1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737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580" y="1931218"/>
            <a:ext cx="5157033" cy="44876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15.1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합성곱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신경망의 구성 요소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서브샘플링</a:t>
            </a:r>
            <a:endParaRPr lang="ko-KR" altLang="en-US" b="1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서브샘플링은 전형적인 두 종류의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풀링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연산으로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합성곱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신경망에 적용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b="1" dirty="0" smtClean="0">
                <a:latin typeface="KoPub돋움체_Pro Light" pitchFamily="18" charset="-127"/>
                <a:ea typeface="KoPub돋움체_Pro Light" pitchFamily="18" charset="-127"/>
              </a:rPr>
              <a:t>최대 </a:t>
            </a:r>
            <a:r>
              <a:rPr lang="ko-KR" altLang="en-US" b="1" dirty="0" err="1" smtClean="0">
                <a:latin typeface="KoPub돋움체_Pro Light" pitchFamily="18" charset="-127"/>
                <a:ea typeface="KoPub돋움체_Pro Light" pitchFamily="18" charset="-127"/>
              </a:rPr>
              <a:t>풀링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en-US" altLang="ko-KR" dirty="0" err="1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maxpooling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과 </a:t>
            </a:r>
            <a:r>
              <a:rPr lang="ko-KR" altLang="en-US" b="1" dirty="0" smtClean="0">
                <a:latin typeface="KoPub돋움체_Pro Light" pitchFamily="18" charset="-127"/>
                <a:ea typeface="KoPub돋움체_Pro Light" pitchFamily="18" charset="-127"/>
              </a:rPr>
              <a:t>평균 풀링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(mean-pooling 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또는 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average-pooling)</a:t>
            </a: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풀링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층은 보통 </a:t>
            </a:r>
            <a:r>
              <a:rPr lang="en-US" altLang="ko-KR" b="1" dirty="0" smtClean="0">
                <a:latin typeface="KoPub돋움체_Pro Light" pitchFamily="18" charset="-127"/>
                <a:ea typeface="KoPub돋움체_Pro Light" pitchFamily="18" charset="-127"/>
              </a:rPr>
              <a:t>P</a:t>
            </a:r>
            <a:r>
              <a:rPr lang="en-US" altLang="ko-KR" baseline="-25000" dirty="0" smtClean="0">
                <a:latin typeface="KoPub돋움체_Pro Light" pitchFamily="18" charset="-127"/>
                <a:ea typeface="KoPub돋움체_Pro Light" pitchFamily="18" charset="-127"/>
              </a:rPr>
              <a:t>n1×n2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로 표시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아래 첨자는 최댓값과 평균 연산이 수행되는 이웃한 픽셀 크기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각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차원별로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인접 픽셀 개수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이런 이웃 픽셀 개수를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풀링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크기라고 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15.1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합성곱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신경망의 구성 요소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서브샘플링</a:t>
            </a:r>
            <a:endParaRPr lang="ko-KR" altLang="en-US" b="1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그림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15-8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 이 연산을 나타냈음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최대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풀링은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이웃한 픽셀에서 최댓값을 취하고 평균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풀링은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픽셀의 평균을 계산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597117" y="2567782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/>
              <a:t> </a:t>
            </a:r>
            <a:r>
              <a:rPr lang="ko-KR" altLang="en-US" sz="1600" b="1" dirty="0" smtClean="0"/>
              <a:t>그림 </a:t>
            </a:r>
            <a:r>
              <a:rPr lang="en-US" altLang="ko-KR" sz="1600" b="1" dirty="0" smtClean="0"/>
              <a:t>15-8 </a:t>
            </a:r>
            <a:r>
              <a:rPr lang="ko-KR" altLang="en-US" sz="1600" b="1" dirty="0" smtClean="0"/>
              <a:t>최대 </a:t>
            </a:r>
            <a:r>
              <a:rPr lang="ko-KR" altLang="en-US" sz="1600" b="1" dirty="0" err="1" smtClean="0"/>
              <a:t>풀링과</a:t>
            </a:r>
            <a:r>
              <a:rPr lang="ko-KR" altLang="en-US" sz="1600" b="1" dirty="0" smtClean="0"/>
              <a:t> 평균 </a:t>
            </a:r>
            <a:r>
              <a:rPr lang="ko-KR" altLang="en-US" sz="1600" b="1" dirty="0" err="1" smtClean="0"/>
              <a:t>풀링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747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7117" y="3025751"/>
            <a:ext cx="7022685" cy="3360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15.1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합성곱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신경망의 구성 요소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서브샘플링</a:t>
            </a:r>
            <a:endParaRPr lang="ko-KR" altLang="en-US" b="1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풀링의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장점은 두 가지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buNone/>
            </a:pP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      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풀링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최대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풀링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은 지역 불변성을 만듦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buNone/>
            </a:pP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       국부적인 작은 변화가 최대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풀링의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결과를 바꾸지 못한다는 의미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buNone/>
            </a:pP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       입력 데이터에 있는 잡음에 좀 더 안정적인 특성을 생성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buNone/>
            </a:pP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       다음에서 보듯이 두 개의 다른 입력 행렬 </a:t>
            </a:r>
            <a:r>
              <a:rPr lang="en-US" altLang="ko-KR" b="1" dirty="0" smtClean="0">
                <a:latin typeface="KoPub돋움체_Pro Light" pitchFamily="18" charset="-127"/>
                <a:ea typeface="KoPub돋움체_Pro Light" pitchFamily="18" charset="-127"/>
              </a:rPr>
              <a:t>X</a:t>
            </a:r>
            <a:r>
              <a:rPr lang="en-US" altLang="ko-KR" baseline="-25000" dirty="0" smtClean="0">
                <a:latin typeface="KoPub돋움체_Pro Light" pitchFamily="18" charset="-127"/>
                <a:ea typeface="KoPub돋움체_Pro Light" pitchFamily="18" charset="-127"/>
              </a:rPr>
              <a:t>1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과 </a:t>
            </a:r>
            <a:r>
              <a:rPr lang="en-US" altLang="ko-KR" b="1" dirty="0" smtClean="0">
                <a:latin typeface="KoPub돋움체_Pro Light" pitchFamily="18" charset="-127"/>
                <a:ea typeface="KoPub돋움체_Pro Light" pitchFamily="18" charset="-127"/>
              </a:rPr>
              <a:t>X</a:t>
            </a:r>
            <a:r>
              <a:rPr lang="en-US" altLang="ko-KR" baseline="-25000" dirty="0" smtClean="0">
                <a:latin typeface="KoPub돋움체_Pro Light" pitchFamily="18" charset="-127"/>
                <a:ea typeface="KoPub돋움체_Pro Light" pitchFamily="18" charset="-127"/>
              </a:rPr>
              <a:t>2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가 같은 결과를 만듦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73187" y="2613357"/>
            <a:ext cx="124359" cy="1243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15.1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합성곱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신경망의 구성 요소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서브샘플링</a:t>
            </a:r>
            <a:endParaRPr lang="ko-KR" altLang="en-US" b="1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7577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580" y="1911760"/>
            <a:ext cx="7154535" cy="42821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15.1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합성곱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신경망의 구성 요소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서브샘플링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buNone/>
            </a:pP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      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풀링은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특성 크기를 줄이므로 계산 효율성을 높임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buNone/>
            </a:pP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      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또 특성 개수가 줄어들면 과대적합도 감소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73187" y="1931218"/>
            <a:ext cx="124359" cy="1243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15.1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합성곱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신경망의 구성 요소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서브샘플링</a:t>
            </a:r>
            <a:endParaRPr lang="ko-KR" altLang="en-US" b="1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풀링이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아직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CNN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구조의 핵심 요소이지만 몇몇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CNN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구조는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풀링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층을 사용하지 않고 개발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특성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맵의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크기를 줄이기 위해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풀링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층을 사용하는 대신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스트라이드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2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인 합성곱 층을 사용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스트라이드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2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인 합성곱 층을 학습되는 가중치가 있는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풀링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층으로 생각할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풀링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층을 사용하거나 사용하지 않는 여러 가지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CNN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구조를 비교한 논문을 참고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7" name="제목 8"/>
          <p:cNvSpPr>
            <a:spLocks noGrp="1"/>
          </p:cNvSpPr>
          <p:nvPr>
            <p:ph type="title"/>
          </p:nvPr>
        </p:nvSpPr>
        <p:spPr>
          <a:xfrm>
            <a:off x="531274" y="2564895"/>
            <a:ext cx="8081453" cy="800724"/>
          </a:xfrm>
        </p:spPr>
        <p:txBody>
          <a:bodyPr/>
          <a:lstStyle/>
          <a:p>
            <a:pPr algn="ctr"/>
            <a:r>
              <a:rPr lang="en-US" altLang="ko-KR" sz="2600" dirty="0" smtClean="0"/>
              <a:t>15.2 </a:t>
            </a:r>
            <a:r>
              <a:rPr lang="ko-KR" altLang="en-US" sz="2600" dirty="0" smtClean="0"/>
              <a:t>기본 구성 요소를 사용하여 심층 </a:t>
            </a:r>
            <a:r>
              <a:rPr lang="ko-KR" altLang="en-US" sz="2600" dirty="0" err="1" smtClean="0"/>
              <a:t>합성곱</a:t>
            </a:r>
            <a:r>
              <a:rPr lang="ko-KR" altLang="en-US" sz="2600" dirty="0" smtClean="0"/>
              <a:t> 신경망 구성</a:t>
            </a:r>
            <a:endParaRPr lang="en-US" altLang="ko-KR" sz="2600" dirty="0"/>
          </a:p>
        </p:txBody>
      </p:sp>
      <p:cxnSp>
        <p:nvCxnSpPr>
          <p:cNvPr id="8" name="직선 연결선 7"/>
          <p:cNvCxnSpPr/>
          <p:nvPr/>
        </p:nvCxnSpPr>
        <p:spPr>
          <a:xfrm>
            <a:off x="769938" y="3397510"/>
            <a:ext cx="7604124" cy="14642"/>
          </a:xfrm>
          <a:prstGeom prst="line">
            <a:avLst/>
          </a:prstGeom>
          <a:ln w="57150">
            <a:solidFill>
              <a:srgbClr val="E0A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153754056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6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15.2 </a:t>
            </a:r>
            <a:r>
              <a:rPr lang="ko-KR" altLang="en-US" sz="2600" dirty="0" smtClean="0">
                <a:latin typeface="KoPub돋움체_Pro Bold" pitchFamily="18" charset="-127"/>
                <a:ea typeface="KoPub돋움체_Pro Bold" pitchFamily="18" charset="-127"/>
              </a:rPr>
              <a:t>기본 구성 요소를 사용하여 심층 </a:t>
            </a:r>
            <a:r>
              <a:rPr lang="ko-KR" altLang="en-US" sz="2600" dirty="0" err="1" smtClean="0">
                <a:latin typeface="KoPub돋움체_Pro Bold" pitchFamily="18" charset="-127"/>
                <a:ea typeface="KoPub돋움체_Pro Bold" pitchFamily="18" charset="-127"/>
              </a:rPr>
              <a:t>합성곱</a:t>
            </a:r>
            <a:r>
              <a:rPr lang="ko-KR" altLang="en-US" sz="2600" dirty="0" smtClean="0">
                <a:latin typeface="KoPub돋움체_Pro Bold" pitchFamily="18" charset="-127"/>
                <a:ea typeface="KoPub돋움체_Pro Bold" pitchFamily="18" charset="-127"/>
              </a:rPr>
              <a:t> 신경망 구성</a:t>
            </a:r>
            <a:endParaRPr lang="ko-KR" altLang="en-US" sz="26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기본 구성 요소를 사용하여 심층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합성곱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신경망 구성</a:t>
            </a:r>
            <a:endParaRPr lang="ko-KR" altLang="en-US" b="1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지금까지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합성곱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신경망의 기본 구성 요소를 배웠음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장에서 설명한 개념들은 전통적인 다층 신경망보다 아주 어렵지 않음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일반적인 신경망에서 가장 중요한 연산은 행렬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-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벡터 곱셈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예를 들어 행렬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-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벡터 곱셈을 사용하여 활성화 함수의 입력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또는 최종 입력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 </a:t>
            </a:r>
            <a:r>
              <a:rPr lang="en-US" altLang="ko-KR" b="1" dirty="0" smtClean="0">
                <a:latin typeface="KoPub돋움체_Pro Light" pitchFamily="18" charset="-127"/>
                <a:ea typeface="KoPub돋움체_Pro Light" pitchFamily="18" charset="-127"/>
              </a:rPr>
              <a:t>z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= </a:t>
            </a:r>
            <a:r>
              <a:rPr lang="en-US" altLang="ko-KR" b="1" dirty="0" err="1" smtClean="0">
                <a:latin typeface="KoPub돋움체_Pro Light" pitchFamily="18" charset="-127"/>
                <a:ea typeface="KoPub돋움체_Pro Light" pitchFamily="18" charset="-127"/>
              </a:rPr>
              <a:t>Wx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+ b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계산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여기서 </a:t>
            </a:r>
            <a:r>
              <a:rPr lang="en-US" altLang="ko-KR" b="1" dirty="0" smtClean="0">
                <a:latin typeface="KoPub돋움체_Pro Light" pitchFamily="18" charset="-127"/>
                <a:ea typeface="KoPub돋움체_Pro Light" pitchFamily="18" charset="-127"/>
              </a:rPr>
              <a:t>x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픽셀을 나타내는 열 벡터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         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행렬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이고 </a:t>
            </a:r>
            <a:r>
              <a:rPr lang="en-US" altLang="ko-KR" b="1" dirty="0" smtClean="0">
                <a:latin typeface="KoPub돋움체_Pro Light" pitchFamily="18" charset="-127"/>
                <a:ea typeface="KoPub돋움체_Pro Light" pitchFamily="18" charset="-127"/>
              </a:rPr>
              <a:t>W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입력 픽셀과 각 은닉 유닛을 연결하는 가중치 행렬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768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131500" y="3439178"/>
            <a:ext cx="555714" cy="2778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6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15.2 </a:t>
            </a:r>
            <a:r>
              <a:rPr lang="ko-KR" altLang="en-US" sz="2600" dirty="0" smtClean="0">
                <a:latin typeface="KoPub돋움체_Pro Bold" pitchFamily="18" charset="-127"/>
                <a:ea typeface="KoPub돋움체_Pro Bold" pitchFamily="18" charset="-127"/>
              </a:rPr>
              <a:t>기본 구성 요소를 사용하여 심층 </a:t>
            </a:r>
            <a:r>
              <a:rPr lang="ko-KR" altLang="en-US" sz="2600" dirty="0" err="1" smtClean="0">
                <a:latin typeface="KoPub돋움체_Pro Bold" pitchFamily="18" charset="-127"/>
                <a:ea typeface="KoPub돋움체_Pro Bold" pitchFamily="18" charset="-127"/>
              </a:rPr>
              <a:t>합성곱</a:t>
            </a:r>
            <a:r>
              <a:rPr lang="ko-KR" altLang="en-US" sz="2600" dirty="0" smtClean="0">
                <a:latin typeface="KoPub돋움체_Pro Bold" pitchFamily="18" charset="-127"/>
                <a:ea typeface="KoPub돋움체_Pro Bold" pitchFamily="18" charset="-127"/>
              </a:rPr>
              <a:t> 신경망 구성</a:t>
            </a:r>
            <a:endParaRPr lang="ko-KR" altLang="en-US" sz="26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기본 구성 요소를 사용하여 심층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합성곱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신경망 구성</a:t>
            </a:r>
            <a:endParaRPr lang="ko-KR" altLang="en-US" b="1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합성곱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신경망에서 이 연산은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합성곱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연산</a:t>
            </a:r>
            <a:r>
              <a:rPr lang="ko-KR" altLang="en-US" b="1" dirty="0" smtClean="0">
                <a:latin typeface="KoPub돋움체_Pro Light" pitchFamily="18" charset="-127"/>
                <a:ea typeface="KoPub돋움체_Pro Light" pitchFamily="18" charset="-127"/>
              </a:rPr>
              <a:t>                   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바뀜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b="1" dirty="0" smtClean="0">
                <a:latin typeface="KoPub돋움체_Pro Light" pitchFamily="18" charset="-127"/>
                <a:ea typeface="KoPub돋움체_Pro Light" pitchFamily="18" charset="-127"/>
              </a:rPr>
              <a:t>X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높이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×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너비의 픽셀을 나타내는 행렬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두 경우 모두 은닉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유닛의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활성화 출력 𝑨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=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𝜙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𝒁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얻기 위해 활성화 함수에 입력으로 전달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여기서    는 활성화 함수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이전 절에서 설명한 것처럼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풀링으로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표현되는 서브샘플링도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합성곱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신경망의 구성 요소 중 하나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778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14393" y="1873611"/>
            <a:ext cx="1208874" cy="225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78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49257" y="2852930"/>
            <a:ext cx="155079" cy="271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15.1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합성곱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신경망의 구성 요소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합성곱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신경망의 구성 요소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이미지 분류 작업에서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CNN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탁월한 성능을 내기 때문에 이 특별한 종류의 피드포워드 신경망은 크게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주목받았고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컴퓨터 비전을 위한 머신 러닝 분야를 크게 발전시켰음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몇 년이 지나서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2019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년에 얀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르쿤은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인공 지능 분야에 대한 기여를 인정받아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컴퓨터 과학 분야에서 가장 영예로운 상인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튜링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상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(Turing Award)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을 받았음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얀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르쿤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외에 이전에 소개했던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요슈아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벤지오와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제프리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힌트도 함께 받았음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6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15.2 </a:t>
            </a:r>
            <a:r>
              <a:rPr lang="ko-KR" altLang="en-US" sz="2600" dirty="0" smtClean="0">
                <a:latin typeface="KoPub돋움체_Pro Bold" pitchFamily="18" charset="-127"/>
                <a:ea typeface="KoPub돋움체_Pro Bold" pitchFamily="18" charset="-127"/>
              </a:rPr>
              <a:t>기본 구성 요소를 사용하여 심층 </a:t>
            </a:r>
            <a:r>
              <a:rPr lang="ko-KR" altLang="en-US" sz="2600" dirty="0" err="1" smtClean="0">
                <a:latin typeface="KoPub돋움체_Pro Bold" pitchFamily="18" charset="-127"/>
                <a:ea typeface="KoPub돋움체_Pro Bold" pitchFamily="18" charset="-127"/>
              </a:rPr>
              <a:t>합성곱</a:t>
            </a:r>
            <a:r>
              <a:rPr lang="ko-KR" altLang="en-US" sz="2600" dirty="0" smtClean="0">
                <a:latin typeface="KoPub돋움체_Pro Bold" pitchFamily="18" charset="-127"/>
                <a:ea typeface="KoPub돋움체_Pro Bold" pitchFamily="18" charset="-127"/>
              </a:rPr>
              <a:t> 신경망 구성</a:t>
            </a:r>
            <a:endParaRPr lang="ko-KR" altLang="en-US" sz="26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여러 개의 입력 또는 컬러 채널 다루기</a:t>
            </a:r>
            <a:endParaRPr lang="ko-KR" altLang="en-US" b="1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합성곱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층의 입력 샘플에는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N</a:t>
            </a:r>
            <a:r>
              <a:rPr lang="en-US" altLang="ko-KR" baseline="-25000" dirty="0" smtClean="0">
                <a:latin typeface="KoPub돋움체_Pro Light" pitchFamily="18" charset="-127"/>
                <a:ea typeface="KoPub돋움체_Pro Light" pitchFamily="18" charset="-127"/>
              </a:rPr>
              <a:t>1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×N</a:t>
            </a:r>
            <a:r>
              <a:rPr lang="en-US" altLang="ko-KR" baseline="-25000" dirty="0" smtClean="0">
                <a:latin typeface="KoPub돋움체_Pro Light" pitchFamily="18" charset="-127"/>
                <a:ea typeface="KoPub돋움체_Pro Light" pitchFamily="18" charset="-127"/>
              </a:rPr>
              <a:t>2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차원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예를 들어 이미지의 높이와 너비 픽셀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인 하나 이상의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2D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배열 또는 행렬이 포함될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이런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N</a:t>
            </a:r>
            <a:r>
              <a:rPr lang="en-US" altLang="ko-KR" baseline="-25000" dirty="0" smtClean="0">
                <a:latin typeface="KoPub돋움체_Pro Light" pitchFamily="18" charset="-127"/>
                <a:ea typeface="KoPub돋움체_Pro Light" pitchFamily="18" charset="-127"/>
              </a:rPr>
              <a:t>1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×N</a:t>
            </a:r>
            <a:r>
              <a:rPr lang="en-US" altLang="ko-KR" baseline="-25000" dirty="0" smtClean="0">
                <a:latin typeface="KoPub돋움체_Pro Light" pitchFamily="18" charset="-127"/>
                <a:ea typeface="KoPub돋움체_Pro Light" pitchFamily="18" charset="-127"/>
              </a:rPr>
              <a:t>2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행렬을 </a:t>
            </a:r>
            <a:r>
              <a:rPr lang="ko-KR" altLang="en-US" b="1" dirty="0" smtClean="0">
                <a:latin typeface="KoPub돋움체_Pro Light" pitchFamily="18" charset="-127"/>
                <a:ea typeface="KoPub돋움체_Pro Light" pitchFamily="18" charset="-127"/>
              </a:rPr>
              <a:t>채널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(channel)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이라고 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합성곱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층은 랭크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3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텐서를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입력으로 기대함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예를 들어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3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차원 배열               을 사용해야 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여기서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C</a:t>
            </a:r>
            <a:r>
              <a:rPr lang="en-US" altLang="ko-KR" baseline="-25000" dirty="0" err="1" smtClean="0">
                <a:latin typeface="KoPub돋움체_Pro Light" pitchFamily="18" charset="-127"/>
                <a:ea typeface="KoPub돋움체_Pro Light" pitchFamily="18" charset="-127"/>
              </a:rPr>
              <a:t>in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입력 채널 크기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예를 들어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CNN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의 첫 번째 층에 입력되는 이미지를 생각해 보자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RGB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모드의 컬러 이미지라면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C</a:t>
            </a:r>
            <a:r>
              <a:rPr lang="en-US" altLang="ko-KR" baseline="-25000" dirty="0" err="1" smtClean="0">
                <a:latin typeface="KoPub돋움체_Pro Light" pitchFamily="18" charset="-127"/>
                <a:ea typeface="KoPub돋움체_Pro Light" pitchFamily="18" charset="-127"/>
              </a:rPr>
              <a:t>in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=3(RGB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의 빨간색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초록색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파란색 채널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이미지가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그레이스케일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(grayscale)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이라면 흑백의 픽셀 강도를 가진 하나의 채널만 있으므로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C</a:t>
            </a:r>
            <a:r>
              <a:rPr lang="en-US" altLang="ko-KR" baseline="-25000" dirty="0" err="1" smtClean="0">
                <a:latin typeface="KoPub돋움체_Pro Light" pitchFamily="18" charset="-127"/>
                <a:ea typeface="KoPub돋움체_Pro Light" pitchFamily="18" charset="-127"/>
              </a:rPr>
              <a:t>in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=1</a:t>
            </a:r>
          </a:p>
        </p:txBody>
      </p:sp>
      <p:pic>
        <p:nvPicPr>
          <p:cNvPr id="788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01396" y="3123629"/>
            <a:ext cx="824569" cy="2998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6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15.2 </a:t>
            </a:r>
            <a:r>
              <a:rPr lang="ko-KR" altLang="en-US" sz="2600" dirty="0" smtClean="0">
                <a:latin typeface="KoPub돋움체_Pro Bold" pitchFamily="18" charset="-127"/>
                <a:ea typeface="KoPub돋움체_Pro Bold" pitchFamily="18" charset="-127"/>
              </a:rPr>
              <a:t>기본 구성 요소를 사용하여 심층 </a:t>
            </a:r>
            <a:r>
              <a:rPr lang="ko-KR" altLang="en-US" sz="2600" dirty="0" err="1" smtClean="0">
                <a:latin typeface="KoPub돋움체_Pro Bold" pitchFamily="18" charset="-127"/>
                <a:ea typeface="KoPub돋움체_Pro Bold" pitchFamily="18" charset="-127"/>
              </a:rPr>
              <a:t>합성곱</a:t>
            </a:r>
            <a:r>
              <a:rPr lang="ko-KR" altLang="en-US" sz="2600" dirty="0" smtClean="0">
                <a:latin typeface="KoPub돋움체_Pro Bold" pitchFamily="18" charset="-127"/>
                <a:ea typeface="KoPub돋움체_Pro Bold" pitchFamily="18" charset="-127"/>
              </a:rPr>
              <a:t> 신경망 구성</a:t>
            </a:r>
            <a:endParaRPr lang="ko-KR" altLang="en-US" sz="26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여러 개의 입력 또는 컬러 채널 다루기</a:t>
            </a:r>
            <a:endParaRPr lang="ko-KR" altLang="en-US" b="1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그럼 이전 절에서 언급한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합성곱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연산에서 여러 개의 입력 채널을 어떻게 다룰까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? 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해답은 간단함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각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채널별로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합성곱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연산을 수행하고 행렬 덧셈으로 결과를 합침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채널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(c)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별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합성곱은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개별적인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커널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행렬             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사용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활성화 함수에 입력되는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결괏값은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다음 공식으로 계산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798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83965" y="2852930"/>
            <a:ext cx="819862" cy="3013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98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57973" y="3544214"/>
            <a:ext cx="7353300" cy="166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6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15.2 </a:t>
            </a:r>
            <a:r>
              <a:rPr lang="ko-KR" altLang="en-US" sz="2600" dirty="0" smtClean="0">
                <a:latin typeface="KoPub돋움체_Pro Bold" pitchFamily="18" charset="-127"/>
                <a:ea typeface="KoPub돋움체_Pro Bold" pitchFamily="18" charset="-127"/>
              </a:rPr>
              <a:t>기본 구성 요소를 사용하여 심층 </a:t>
            </a:r>
            <a:r>
              <a:rPr lang="ko-KR" altLang="en-US" sz="2600" dirty="0" err="1" smtClean="0">
                <a:latin typeface="KoPub돋움체_Pro Bold" pitchFamily="18" charset="-127"/>
                <a:ea typeface="KoPub돋움체_Pro Bold" pitchFamily="18" charset="-127"/>
              </a:rPr>
              <a:t>합성곱</a:t>
            </a:r>
            <a:r>
              <a:rPr lang="ko-KR" altLang="en-US" sz="2600" dirty="0" smtClean="0">
                <a:latin typeface="KoPub돋움체_Pro Bold" pitchFamily="18" charset="-127"/>
                <a:ea typeface="KoPub돋움체_Pro Bold" pitchFamily="18" charset="-127"/>
              </a:rPr>
              <a:t> 신경망 구성</a:t>
            </a:r>
            <a:endParaRPr lang="ko-KR" altLang="en-US" sz="26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여러 개의 입력 또는 컬러 채널 다루기</a:t>
            </a:r>
            <a:endParaRPr lang="ko-KR" altLang="en-US" b="1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최종 결과 </a:t>
            </a:r>
            <a:r>
              <a:rPr lang="en-US" altLang="ko-KR" b="1" dirty="0" smtClean="0">
                <a:latin typeface="KoPub돋움체_Pro Light" pitchFamily="18" charset="-127"/>
                <a:ea typeface="KoPub돋움체_Pro Light" pitchFamily="18" charset="-127"/>
              </a:rPr>
              <a:t>h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</a:t>
            </a:r>
            <a:r>
              <a:rPr lang="ko-KR" altLang="en-US" b="1" dirty="0" smtClean="0">
                <a:latin typeface="KoPub돋움체_Pro Light" pitchFamily="18" charset="-127"/>
                <a:ea typeface="KoPub돋움체_Pro Light" pitchFamily="18" charset="-127"/>
              </a:rPr>
              <a:t>특성 </a:t>
            </a:r>
            <a:r>
              <a:rPr lang="ko-KR" altLang="en-US" b="1" dirty="0" err="1" smtClean="0">
                <a:latin typeface="KoPub돋움체_Pro Light" pitchFamily="18" charset="-127"/>
                <a:ea typeface="KoPub돋움체_Pro Light" pitchFamily="18" charset="-127"/>
              </a:rPr>
              <a:t>맵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이라고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보통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CNN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의 합성곱 층은 하나 이상의 특성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맵을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만듦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여러 개의 특성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맵을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사용하면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커널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텐서는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                                      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으로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4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차원이 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높이와 너비는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커널의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크기이고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C</a:t>
            </a:r>
            <a:r>
              <a:rPr lang="en-US" altLang="ko-KR" baseline="-25000" dirty="0" err="1" smtClean="0">
                <a:latin typeface="KoPub돋움체_Pro Light" pitchFamily="18" charset="-127"/>
                <a:ea typeface="KoPub돋움체_Pro Light" pitchFamily="18" charset="-127"/>
              </a:rPr>
              <a:t>in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은 입력 채널의 개수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C</a:t>
            </a:r>
            <a:r>
              <a:rPr lang="en-US" altLang="ko-KR" baseline="-25000" dirty="0" err="1" smtClean="0">
                <a:latin typeface="KoPub돋움체_Pro Light" pitchFamily="18" charset="-127"/>
                <a:ea typeface="KoPub돋움체_Pro Light" pitchFamily="18" charset="-127"/>
              </a:rPr>
              <a:t>out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은 출력 특성 맵의 개수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이전 공식에 출력 특성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맵의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개수를 포함시키면 다음과 같음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808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0" y="2529555"/>
            <a:ext cx="2296103" cy="2831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08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15580" y="3486607"/>
            <a:ext cx="7498757" cy="14981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6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15.2 </a:t>
            </a:r>
            <a:r>
              <a:rPr lang="ko-KR" altLang="en-US" sz="2600" dirty="0" smtClean="0">
                <a:latin typeface="KoPub돋움체_Pro Bold" pitchFamily="18" charset="-127"/>
                <a:ea typeface="KoPub돋움체_Pro Bold" pitchFamily="18" charset="-127"/>
              </a:rPr>
              <a:t>기본 구성 요소를 사용하여 심층 </a:t>
            </a:r>
            <a:r>
              <a:rPr lang="ko-KR" altLang="en-US" sz="2600" dirty="0" err="1" smtClean="0">
                <a:latin typeface="KoPub돋움체_Pro Bold" pitchFamily="18" charset="-127"/>
                <a:ea typeface="KoPub돋움체_Pro Bold" pitchFamily="18" charset="-127"/>
              </a:rPr>
              <a:t>합성곱</a:t>
            </a:r>
            <a:r>
              <a:rPr lang="ko-KR" altLang="en-US" sz="2600" dirty="0" smtClean="0">
                <a:latin typeface="KoPub돋움체_Pro Bold" pitchFamily="18" charset="-127"/>
                <a:ea typeface="KoPub돋움체_Pro Bold" pitchFamily="18" charset="-127"/>
              </a:rPr>
              <a:t> 신경망 구성</a:t>
            </a:r>
            <a:endParaRPr lang="ko-KR" altLang="en-US" sz="26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여러 개의 입력 또는 컬러 채널 다루기</a:t>
            </a:r>
            <a:endParaRPr lang="ko-KR" altLang="en-US" b="1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그림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15-9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 나온 합성곱 층과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풀링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층이 포함된 예제를 통해 신경망의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합성곱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계산을 정리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예는 입력 채널이 세 개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커널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텐서는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4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차원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각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커널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행렬은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</a:t>
            </a:r>
            <a:r>
              <a:rPr lang="en-US" altLang="ko-KR" baseline="-25000" dirty="0" smtClean="0">
                <a:latin typeface="KoPub돋움체_Pro Light" pitchFamily="18" charset="-127"/>
                <a:ea typeface="KoPub돋움체_Pro Light" pitchFamily="18" charset="-127"/>
              </a:rPr>
              <a:t>1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×m</a:t>
            </a:r>
            <a:r>
              <a:rPr lang="en-US" altLang="ko-KR" baseline="-25000" dirty="0" smtClean="0">
                <a:latin typeface="KoPub돋움체_Pro Light" pitchFamily="18" charset="-127"/>
                <a:ea typeface="KoPub돋움체_Pro Light" pitchFamily="18" charset="-127"/>
              </a:rPr>
              <a:t>2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크기이고 입력 채널에 한 개씩 세 개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이런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커널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텐서가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다섯 개의 출력 특성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맵을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만들기 위해 다섯 개가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마지막으로 특성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맵을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서브샘플링하기 위해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풀링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층이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6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15.2 </a:t>
            </a:r>
            <a:r>
              <a:rPr lang="ko-KR" altLang="en-US" sz="2600" dirty="0" smtClean="0">
                <a:latin typeface="KoPub돋움체_Pro Bold" pitchFamily="18" charset="-127"/>
                <a:ea typeface="KoPub돋움체_Pro Bold" pitchFamily="18" charset="-127"/>
              </a:rPr>
              <a:t>기본 구성 요소를 사용하여 심층 </a:t>
            </a:r>
            <a:r>
              <a:rPr lang="ko-KR" altLang="en-US" sz="2600" dirty="0" err="1" smtClean="0">
                <a:latin typeface="KoPub돋움체_Pro Bold" pitchFamily="18" charset="-127"/>
                <a:ea typeface="KoPub돋움체_Pro Bold" pitchFamily="18" charset="-127"/>
              </a:rPr>
              <a:t>합성곱</a:t>
            </a:r>
            <a:r>
              <a:rPr lang="ko-KR" altLang="en-US" sz="2600" dirty="0" smtClean="0">
                <a:latin typeface="KoPub돋움체_Pro Bold" pitchFamily="18" charset="-127"/>
                <a:ea typeface="KoPub돋움체_Pro Bold" pitchFamily="18" charset="-127"/>
              </a:rPr>
              <a:t> 신경망 구성</a:t>
            </a:r>
            <a:endParaRPr lang="ko-KR" altLang="en-US" sz="2600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597117" y="1530856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/>
              <a:t> </a:t>
            </a:r>
            <a:r>
              <a:rPr lang="ko-KR" altLang="en-US" sz="1600" b="1" dirty="0" smtClean="0"/>
              <a:t>그림 </a:t>
            </a:r>
            <a:r>
              <a:rPr lang="en-US" altLang="ko-KR" sz="1600" b="1" dirty="0" smtClean="0"/>
              <a:t>15-9 </a:t>
            </a:r>
            <a:r>
              <a:rPr lang="ko-KR" altLang="en-US" sz="1600" b="1" dirty="0" smtClean="0"/>
              <a:t>입력 채널을 포함한 </a:t>
            </a:r>
            <a:r>
              <a:rPr lang="ko-KR" altLang="en-US" sz="1600" b="1" dirty="0" err="1" smtClean="0"/>
              <a:t>합성곱</a:t>
            </a:r>
            <a:r>
              <a:rPr lang="ko-KR" altLang="en-US" sz="1600" b="1" dirty="0" smtClean="0"/>
              <a:t> 계산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819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7117" y="2046432"/>
            <a:ext cx="7597211" cy="37281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6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15.2 </a:t>
            </a:r>
            <a:r>
              <a:rPr lang="ko-KR" altLang="en-US" sz="2600" dirty="0" smtClean="0">
                <a:latin typeface="KoPub돋움체_Pro Bold" pitchFamily="18" charset="-127"/>
                <a:ea typeface="KoPub돋움체_Pro Bold" pitchFamily="18" charset="-127"/>
              </a:rPr>
              <a:t>기본 구성 요소를 사용하여 심층 </a:t>
            </a:r>
            <a:r>
              <a:rPr lang="ko-KR" altLang="en-US" sz="2600" dirty="0" err="1" smtClean="0">
                <a:latin typeface="KoPub돋움체_Pro Bold" pitchFamily="18" charset="-127"/>
                <a:ea typeface="KoPub돋움체_Pro Bold" pitchFamily="18" charset="-127"/>
              </a:rPr>
              <a:t>합성곱</a:t>
            </a:r>
            <a:r>
              <a:rPr lang="ko-KR" altLang="en-US" sz="2600" dirty="0" smtClean="0">
                <a:latin typeface="KoPub돋움체_Pro Bold" pitchFamily="18" charset="-127"/>
                <a:ea typeface="KoPub돋움체_Pro Bold" pitchFamily="18" charset="-127"/>
              </a:rPr>
              <a:t> 신경망 구성</a:t>
            </a:r>
            <a:endParaRPr lang="ko-KR" altLang="en-US" sz="26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여러 개의 입력 또는 컬러 채널 다루기</a:t>
            </a:r>
            <a:endParaRPr lang="ko-KR" altLang="en-US" b="1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마지막으로 앞서 언급했듯이 일반적으로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합성곱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연산은 여러 컬러 채널을 가진 입력 이미지를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2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차원 행렬을 쌓은 것처럼 다룸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즉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그림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15-9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와 같이 각 행렬에 따로 합성곱을 수행하고 그 결과를 더함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3D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데이터셋을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사용한다면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합성곱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연산을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3D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로 확장할 수도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6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15.2 </a:t>
            </a:r>
            <a:r>
              <a:rPr lang="ko-KR" altLang="en-US" sz="2600" dirty="0" smtClean="0">
                <a:latin typeface="KoPub돋움체_Pro Bold" pitchFamily="18" charset="-127"/>
                <a:ea typeface="KoPub돋움체_Pro Bold" pitchFamily="18" charset="-127"/>
              </a:rPr>
              <a:t>기본 구성 요소를 사용하여 심층 </a:t>
            </a:r>
            <a:r>
              <a:rPr lang="ko-KR" altLang="en-US" sz="2600" dirty="0" err="1" smtClean="0">
                <a:latin typeface="KoPub돋움체_Pro Bold" pitchFamily="18" charset="-127"/>
                <a:ea typeface="KoPub돋움체_Pro Bold" pitchFamily="18" charset="-127"/>
              </a:rPr>
              <a:t>합성곱</a:t>
            </a:r>
            <a:r>
              <a:rPr lang="ko-KR" altLang="en-US" sz="2600" dirty="0" smtClean="0">
                <a:latin typeface="KoPub돋움체_Pro Bold" pitchFamily="18" charset="-127"/>
                <a:ea typeface="KoPub돋움체_Pro Bold" pitchFamily="18" charset="-127"/>
              </a:rPr>
              <a:t> 신경망 구성</a:t>
            </a:r>
            <a:endParaRPr lang="ko-KR" altLang="en-US" sz="26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드롭아웃으로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신경망 규제</a:t>
            </a:r>
            <a:endParaRPr lang="ko-KR" altLang="en-US" b="1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일반적인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완전 연결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신경망 또는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CNN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중 어떤 것을 사용하든지 네트워크 크기를 결정하는 것은 항상 어려운 문제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어느 정도 좋은 성능을 얻으려면 가중치 행렬 크기와 층 개수를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튜닝해야만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6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15.2 </a:t>
            </a:r>
            <a:r>
              <a:rPr lang="ko-KR" altLang="en-US" sz="2600" dirty="0" smtClean="0">
                <a:latin typeface="KoPub돋움체_Pro Bold" pitchFamily="18" charset="-127"/>
                <a:ea typeface="KoPub돋움체_Pro Bold" pitchFamily="18" charset="-127"/>
              </a:rPr>
              <a:t>기본 구성 요소를 사용하여 심층 </a:t>
            </a:r>
            <a:r>
              <a:rPr lang="ko-KR" altLang="en-US" sz="2600" dirty="0" err="1" smtClean="0">
                <a:latin typeface="KoPub돋움체_Pro Bold" pitchFamily="18" charset="-127"/>
                <a:ea typeface="KoPub돋움체_Pro Bold" pitchFamily="18" charset="-127"/>
              </a:rPr>
              <a:t>합성곱</a:t>
            </a:r>
            <a:r>
              <a:rPr lang="ko-KR" altLang="en-US" sz="2600" dirty="0" smtClean="0">
                <a:latin typeface="KoPub돋움체_Pro Bold" pitchFamily="18" charset="-127"/>
                <a:ea typeface="KoPub돋움체_Pro Bold" pitchFamily="18" charset="-127"/>
              </a:rPr>
              <a:t> 신경망 구성</a:t>
            </a:r>
            <a:endParaRPr lang="ko-KR" altLang="en-US" sz="26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드롭아웃으로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신경망 규제</a:t>
            </a:r>
            <a:endParaRPr lang="ko-KR" altLang="en-US" b="1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14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장에서 보았듯이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은닉층이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없는 간단한 신경망은 선형 결정 경계만 감지할 수 있어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XOR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이나 비슷한 문제를 해결하는 데 충분하지 않음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네트워크의 수용 능력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(capacity)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은 얼마나 복잡한 함수를 근사할 수 있는지를 나타냄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파라미터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개수가 비교적 적은 네트워크는 용량이 작기 때문에 </a:t>
            </a:r>
            <a:r>
              <a:rPr lang="ko-KR" altLang="en-US" b="1" dirty="0" err="1" smtClean="0">
                <a:latin typeface="KoPub돋움체_Pro Light" pitchFamily="18" charset="-127"/>
                <a:ea typeface="KoPub돋움체_Pro Light" pitchFamily="18" charset="-127"/>
              </a:rPr>
              <a:t>과소적합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되기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쉬움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이는 복잡한 데이터셋에 내재된 구조를 학습할 수 없기 때문에 성능이 나빠짐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반면 아주 큰 네트워크는 </a:t>
            </a:r>
            <a:r>
              <a:rPr lang="ko-KR" altLang="en-US" b="1" dirty="0" err="1" smtClean="0">
                <a:latin typeface="KoPub돋움체_Pro Light" pitchFamily="18" charset="-127"/>
                <a:ea typeface="KoPub돋움체_Pro Light" pitchFamily="18" charset="-127"/>
              </a:rPr>
              <a:t>과대적합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될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가능성이 많음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이런 네트워크가 훈련 데이터를 외워 버리면 훈련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데이터셋에서는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아주 잘 작동하지만 별도의 테스트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데이터셋에서는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나쁜 성능을 낼 것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실제 머신 러닝 문제를 다룰 때는 얼마나 네트워크가 커야 하는지 사전에 알 수 없음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6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15.2 </a:t>
            </a:r>
            <a:r>
              <a:rPr lang="ko-KR" altLang="en-US" sz="2600" dirty="0" smtClean="0">
                <a:latin typeface="KoPub돋움체_Pro Bold" pitchFamily="18" charset="-127"/>
                <a:ea typeface="KoPub돋움체_Pro Bold" pitchFamily="18" charset="-127"/>
              </a:rPr>
              <a:t>기본 구성 요소를 사용하여 심층 </a:t>
            </a:r>
            <a:r>
              <a:rPr lang="ko-KR" altLang="en-US" sz="2600" dirty="0" err="1" smtClean="0">
                <a:latin typeface="KoPub돋움체_Pro Bold" pitchFamily="18" charset="-127"/>
                <a:ea typeface="KoPub돋움체_Pro Bold" pitchFamily="18" charset="-127"/>
              </a:rPr>
              <a:t>합성곱</a:t>
            </a:r>
            <a:r>
              <a:rPr lang="ko-KR" altLang="en-US" sz="2600" dirty="0" smtClean="0">
                <a:latin typeface="KoPub돋움체_Pro Bold" pitchFamily="18" charset="-127"/>
                <a:ea typeface="KoPub돋움체_Pro Bold" pitchFamily="18" charset="-127"/>
              </a:rPr>
              <a:t> 신경망 구성</a:t>
            </a:r>
            <a:endParaRPr lang="ko-KR" altLang="en-US" sz="26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드롭아웃으로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신경망 규제</a:t>
            </a:r>
            <a:endParaRPr lang="ko-KR" altLang="en-US" b="1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문제를 해결하기 위한 한 가지 방법은 다음과 같음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먼저 훈련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데이터셋에서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잘 동작하도록 비교적 큰 용량의 네트워크를 구축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실제로 필요한 것보다 좀 더 큰 용량을 선택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</a:t>
            </a: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그다음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과대적합을 막기 위해 한 개 이상의 규제 방법을 적용하여 별도의 테스트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데이터셋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같은 새로운 데이터에서 일반화 성능을 높임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6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15.2 </a:t>
            </a:r>
            <a:r>
              <a:rPr lang="ko-KR" altLang="en-US" sz="2600" dirty="0" smtClean="0">
                <a:latin typeface="KoPub돋움체_Pro Bold" pitchFamily="18" charset="-127"/>
                <a:ea typeface="KoPub돋움체_Pro Bold" pitchFamily="18" charset="-127"/>
              </a:rPr>
              <a:t>기본 구성 요소를 사용하여 심층 </a:t>
            </a:r>
            <a:r>
              <a:rPr lang="ko-KR" altLang="en-US" sz="2600" dirty="0" err="1" smtClean="0">
                <a:latin typeface="KoPub돋움체_Pro Bold" pitchFamily="18" charset="-127"/>
                <a:ea typeface="KoPub돋움체_Pro Bold" pitchFamily="18" charset="-127"/>
              </a:rPr>
              <a:t>합성곱</a:t>
            </a:r>
            <a:r>
              <a:rPr lang="ko-KR" altLang="en-US" sz="2600" dirty="0" smtClean="0">
                <a:latin typeface="KoPub돋움체_Pro Bold" pitchFamily="18" charset="-127"/>
                <a:ea typeface="KoPub돋움체_Pro Bold" pitchFamily="18" charset="-127"/>
              </a:rPr>
              <a:t> 신경망 구성</a:t>
            </a:r>
            <a:endParaRPr lang="ko-KR" altLang="en-US" sz="26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드롭아웃으로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신경망 규제</a:t>
            </a:r>
            <a:endParaRPr lang="ko-KR" altLang="en-US" b="1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L1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규제와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L2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규제 방법이 손실 함수에 페널티를 추가하여 훈련 중에 가중치 크기를 작게 만들기 때문에 과대적합의 영향을 막거나 감소시킬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L1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규제와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L2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규제 모두 신경망에 사용 할 수 있지만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L2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규제가 둘 중에 더 많이 사용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이외에도 이 절에서 볼드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롭아웃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(dropout)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같은 신경망을 규제하는 다른 방법이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드롭아웃에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대해 설명하기 전에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합성곱이나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완전 연결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밀집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신경망에서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L2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규제를 사용하는 방법을 알아보겠음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15.1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합성곱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신경망의 구성 요소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CNN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과 특성 계층 학습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관련이 높은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핵심 특징을 올바르게 추출하는 것은 모든 머신 러닝 알고리즘의 성능에서 아주 중요한 요소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전통적인 머신 러닝 모델은 도메인 전문가가 만든 특성에 의존하거나 컴퓨터를 사용한 특성 추출 기법에 바탕을 두고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CNN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과 같은 종류의 신경망은 원본 데이터에서 작업에 가장 유용한 특성을 자동으로 학습할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이런 이유 때문에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CNN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층을 특성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추출기로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생각하기도 함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입력층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바로 다음에 있는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층은 원본 데이터에서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저수준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특성을 추출함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종종 다층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퍼셉트론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(MLP)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과 같은 완전 연결 층으로 만드는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뒤쪽의 층은 이런 특성을 사용하여 연속적인 타깃 값이나 클래스 레이블을 예측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6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15.2 </a:t>
            </a:r>
            <a:r>
              <a:rPr lang="ko-KR" altLang="en-US" sz="2600" dirty="0" smtClean="0">
                <a:latin typeface="KoPub돋움체_Pro Bold" pitchFamily="18" charset="-127"/>
                <a:ea typeface="KoPub돋움체_Pro Bold" pitchFamily="18" charset="-127"/>
              </a:rPr>
              <a:t>기본 구성 요소를 사용하여 심층 </a:t>
            </a:r>
            <a:r>
              <a:rPr lang="ko-KR" altLang="en-US" sz="2600" dirty="0" err="1" smtClean="0">
                <a:latin typeface="KoPub돋움체_Pro Bold" pitchFamily="18" charset="-127"/>
                <a:ea typeface="KoPub돋움체_Pro Bold" pitchFamily="18" charset="-127"/>
              </a:rPr>
              <a:t>합성곱</a:t>
            </a:r>
            <a:r>
              <a:rPr lang="ko-KR" altLang="en-US" sz="2600" dirty="0" smtClean="0">
                <a:latin typeface="KoPub돋움체_Pro Bold" pitchFamily="18" charset="-127"/>
                <a:ea typeface="KoPub돋움체_Pro Bold" pitchFamily="18" charset="-127"/>
              </a:rPr>
              <a:t> 신경망 구성</a:t>
            </a:r>
            <a:endParaRPr lang="ko-KR" altLang="en-US" sz="26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드롭아웃으로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신경망 규제</a:t>
            </a:r>
            <a:endParaRPr lang="ko-KR" altLang="en-US" b="1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다음과 같이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케라스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API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사용할 때 층의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kernel_regularizer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매개변수로 손실 함수에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L2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페널티를 손쉽게 추가할 수 있음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자동으로 손실 함수에 반영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</a:t>
            </a:r>
          </a:p>
        </p:txBody>
      </p:sp>
      <p:pic>
        <p:nvPicPr>
          <p:cNvPr id="829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57973" y="2449681"/>
            <a:ext cx="6699903" cy="30061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6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15.2 </a:t>
            </a:r>
            <a:r>
              <a:rPr lang="ko-KR" altLang="en-US" sz="2600" dirty="0" smtClean="0">
                <a:latin typeface="KoPub돋움체_Pro Bold" pitchFamily="18" charset="-127"/>
                <a:ea typeface="KoPub돋움체_Pro Bold" pitchFamily="18" charset="-127"/>
              </a:rPr>
              <a:t>기본 구성 요소를 사용하여 심층 </a:t>
            </a:r>
            <a:r>
              <a:rPr lang="ko-KR" altLang="en-US" sz="2600" dirty="0" err="1" smtClean="0">
                <a:latin typeface="KoPub돋움체_Pro Bold" pitchFamily="18" charset="-127"/>
                <a:ea typeface="KoPub돋움체_Pro Bold" pitchFamily="18" charset="-127"/>
              </a:rPr>
              <a:t>합성곱</a:t>
            </a:r>
            <a:r>
              <a:rPr lang="ko-KR" altLang="en-US" sz="2600" dirty="0" smtClean="0">
                <a:latin typeface="KoPub돋움체_Pro Bold" pitchFamily="18" charset="-127"/>
                <a:ea typeface="KoPub돋움체_Pro Bold" pitchFamily="18" charset="-127"/>
              </a:rPr>
              <a:t> 신경망 구성</a:t>
            </a:r>
            <a:endParaRPr lang="ko-KR" altLang="en-US" sz="26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드롭아웃으로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신경망 규제</a:t>
            </a:r>
            <a:endParaRPr lang="ko-KR" altLang="en-US" b="1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최근에는 </a:t>
            </a:r>
            <a:r>
              <a:rPr lang="ko-KR" altLang="en-US" b="1" dirty="0" err="1" smtClean="0">
                <a:latin typeface="KoPub돋움체_Pro Light" pitchFamily="18" charset="-127"/>
                <a:ea typeface="KoPub돋움체_Pro Light" pitchFamily="18" charset="-127"/>
              </a:rPr>
              <a:t>드롭아웃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(dropout)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방법이 인기가 높음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심층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신경망에 적용하여 과대적합을 피할 수 있고 따라서 일반화 성능이 향상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드롭아웃은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보통 뒤쪽 층의 은닉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유닛에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적용하고 다음과 같이 동작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신경망을 훈련하는 동안 반복마다 은닉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유닛의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일부가 확률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p</a:t>
            </a:r>
            <a:r>
              <a:rPr lang="en-US" altLang="ko-KR" baseline="-25000" dirty="0" err="1" smtClean="0">
                <a:latin typeface="KoPub돋움체_Pro Light" pitchFamily="18" charset="-127"/>
                <a:ea typeface="KoPub돋움체_Pro Light" pitchFamily="18" charset="-127"/>
              </a:rPr>
              <a:t>drop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만큼 랜덤하게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드롭아웃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또는 확률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p</a:t>
            </a:r>
            <a:r>
              <a:rPr lang="en-US" altLang="ko-KR" baseline="-25000" dirty="0" err="1" smtClean="0">
                <a:latin typeface="KoPub돋움체_Pro Light" pitchFamily="18" charset="-127"/>
                <a:ea typeface="KoPub돋움체_Pro Light" pitchFamily="18" charset="-127"/>
              </a:rPr>
              <a:t>keep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= 1 –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p</a:t>
            </a:r>
            <a:r>
              <a:rPr lang="en-US" altLang="ko-KR" baseline="-25000" dirty="0" err="1" smtClean="0">
                <a:latin typeface="KoPub돋움체_Pro Light" pitchFamily="18" charset="-127"/>
                <a:ea typeface="KoPub돋움체_Pro Light" pitchFamily="18" charset="-127"/>
              </a:rPr>
              <a:t>drop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만큼 랜덤하게 일부가 유지됨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</a:t>
            </a: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드롭아웃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확률은 사용자가 지정해야 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앞서 언급한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니티시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스리바스타바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en-US" altLang="ko-KR" dirty="0" err="1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Nitish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err="1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Srivastava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등의 논문에 따르면 많이 사용하는 값은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p = 0.5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입력 뉴런의 일부를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드롭아웃할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때 없어진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드롭아웃된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뉴런을 보상하기 위해 남은 뉴런에 연결된 가중치 값을 크게 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6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15.2 </a:t>
            </a:r>
            <a:r>
              <a:rPr lang="ko-KR" altLang="en-US" sz="2600" dirty="0" smtClean="0">
                <a:latin typeface="KoPub돋움체_Pro Bold" pitchFamily="18" charset="-127"/>
                <a:ea typeface="KoPub돋움체_Pro Bold" pitchFamily="18" charset="-127"/>
              </a:rPr>
              <a:t>기본 구성 요소를 사용하여 심층 </a:t>
            </a:r>
            <a:r>
              <a:rPr lang="ko-KR" altLang="en-US" sz="2600" dirty="0" err="1" smtClean="0">
                <a:latin typeface="KoPub돋움체_Pro Bold" pitchFamily="18" charset="-127"/>
                <a:ea typeface="KoPub돋움체_Pro Bold" pitchFamily="18" charset="-127"/>
              </a:rPr>
              <a:t>합성곱</a:t>
            </a:r>
            <a:r>
              <a:rPr lang="ko-KR" altLang="en-US" sz="2600" dirty="0" smtClean="0">
                <a:latin typeface="KoPub돋움체_Pro Bold" pitchFamily="18" charset="-127"/>
                <a:ea typeface="KoPub돋움체_Pro Bold" pitchFamily="18" charset="-127"/>
              </a:rPr>
              <a:t> 신경망 구성</a:t>
            </a:r>
            <a:endParaRPr lang="ko-KR" altLang="en-US" sz="26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드롭아웃으로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신경망 규제</a:t>
            </a:r>
            <a:endParaRPr lang="ko-KR" altLang="en-US" b="1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랜덤한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드롭아웃의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영향으로 네트워크는 데이터에서 여분의 표현을 학습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네트워크가 일부 은닉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유닛의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활성화 값에 의존할 수 없음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훈련 과정에서 언제든지 은닉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유닛이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꺼질 수 있기 때문임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이는 네트워크가 데이터에서 더 일반적이고 안정적인 패턴을 학습하게 만듦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6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15.2 </a:t>
            </a:r>
            <a:r>
              <a:rPr lang="ko-KR" altLang="en-US" sz="2600" dirty="0" smtClean="0">
                <a:latin typeface="KoPub돋움체_Pro Bold" pitchFamily="18" charset="-127"/>
                <a:ea typeface="KoPub돋움체_Pro Bold" pitchFamily="18" charset="-127"/>
              </a:rPr>
              <a:t>기본 구성 요소를 사용하여 심층 </a:t>
            </a:r>
            <a:r>
              <a:rPr lang="ko-KR" altLang="en-US" sz="2600" dirty="0" err="1" smtClean="0">
                <a:latin typeface="KoPub돋움체_Pro Bold" pitchFamily="18" charset="-127"/>
                <a:ea typeface="KoPub돋움체_Pro Bold" pitchFamily="18" charset="-127"/>
              </a:rPr>
              <a:t>합성곱</a:t>
            </a:r>
            <a:r>
              <a:rPr lang="ko-KR" altLang="en-US" sz="2600" dirty="0" smtClean="0">
                <a:latin typeface="KoPub돋움체_Pro Bold" pitchFamily="18" charset="-127"/>
                <a:ea typeface="KoPub돋움체_Pro Bold" pitchFamily="18" charset="-127"/>
              </a:rPr>
              <a:t> 신경망 구성</a:t>
            </a:r>
            <a:endParaRPr lang="ko-KR" altLang="en-US" sz="26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드롭아웃으로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신경망 규제</a:t>
            </a:r>
            <a:endParaRPr lang="ko-KR" altLang="en-US" b="1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랜덤한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드롭아웃은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과대적합을 효과적으로 방지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그림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15-10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은 훈련 단계에서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p = 0.5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의 확률로 드롭아웃을 적용하는 사례를 보여 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절반의 뉴런은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랜덤하게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활성화되지 않음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훈련 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정방향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계산에서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랜덤하게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드롭아웃될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유닛이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선택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예측할 때는 모든 뉴런이 참여하여 다음 층의 활성화 함수 입력을 계산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6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15.2 </a:t>
            </a:r>
            <a:r>
              <a:rPr lang="ko-KR" altLang="en-US" sz="2600" dirty="0" smtClean="0">
                <a:latin typeface="KoPub돋움체_Pro Bold" pitchFamily="18" charset="-127"/>
                <a:ea typeface="KoPub돋움체_Pro Bold" pitchFamily="18" charset="-127"/>
              </a:rPr>
              <a:t>기본 구성 요소를 사용하여 심층 </a:t>
            </a:r>
            <a:r>
              <a:rPr lang="ko-KR" altLang="en-US" sz="2600" dirty="0" err="1" smtClean="0">
                <a:latin typeface="KoPub돋움체_Pro Bold" pitchFamily="18" charset="-127"/>
                <a:ea typeface="KoPub돋움체_Pro Bold" pitchFamily="18" charset="-127"/>
              </a:rPr>
              <a:t>합성곱</a:t>
            </a:r>
            <a:r>
              <a:rPr lang="ko-KR" altLang="en-US" sz="2600" dirty="0" smtClean="0">
                <a:latin typeface="KoPub돋움체_Pro Bold" pitchFamily="18" charset="-127"/>
                <a:ea typeface="KoPub돋움체_Pro Bold" pitchFamily="18" charset="-127"/>
              </a:rPr>
              <a:t> 신경망 구성</a:t>
            </a:r>
            <a:endParaRPr lang="ko-KR" altLang="en-US" sz="2600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597117" y="1530856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/>
              <a:t> </a:t>
            </a:r>
            <a:r>
              <a:rPr lang="ko-KR" altLang="en-US" sz="1600" b="1" dirty="0" smtClean="0"/>
              <a:t>그림 </a:t>
            </a:r>
            <a:r>
              <a:rPr lang="en-US" altLang="ko-KR" sz="1600" b="1" dirty="0" smtClean="0"/>
              <a:t>15-10 </a:t>
            </a:r>
            <a:r>
              <a:rPr lang="ko-KR" altLang="en-US" sz="1600" b="1" dirty="0" err="1" smtClean="0"/>
              <a:t>드롭아웃</a:t>
            </a:r>
            <a:r>
              <a:rPr lang="ko-KR" altLang="en-US" sz="1600" b="1" dirty="0" smtClean="0"/>
              <a:t> 예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839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7117" y="1873611"/>
            <a:ext cx="7393714" cy="40183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6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15.2 </a:t>
            </a:r>
            <a:r>
              <a:rPr lang="ko-KR" altLang="en-US" sz="2600" dirty="0" smtClean="0">
                <a:latin typeface="KoPub돋움체_Pro Bold" pitchFamily="18" charset="-127"/>
                <a:ea typeface="KoPub돋움체_Pro Bold" pitchFamily="18" charset="-127"/>
              </a:rPr>
              <a:t>기본 구성 요소를 사용하여 심층 </a:t>
            </a:r>
            <a:r>
              <a:rPr lang="ko-KR" altLang="en-US" sz="2600" dirty="0" err="1" smtClean="0">
                <a:latin typeface="KoPub돋움체_Pro Bold" pitchFamily="18" charset="-127"/>
                <a:ea typeface="KoPub돋움체_Pro Bold" pitchFamily="18" charset="-127"/>
              </a:rPr>
              <a:t>합성곱</a:t>
            </a:r>
            <a:r>
              <a:rPr lang="ko-KR" altLang="en-US" sz="2600" dirty="0" smtClean="0">
                <a:latin typeface="KoPub돋움체_Pro Bold" pitchFamily="18" charset="-127"/>
                <a:ea typeface="KoPub돋움체_Pro Bold" pitchFamily="18" charset="-127"/>
              </a:rPr>
              <a:t> 신경망 구성</a:t>
            </a:r>
            <a:endParaRPr lang="ko-KR" altLang="en-US" sz="26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드롭아웃으로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신경망 규제</a:t>
            </a:r>
            <a:endParaRPr lang="ko-KR" altLang="en-US" b="1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여기서 보듯이 훈련 단계에서만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유닛이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랜덤하게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꺼진다는 것이 중요함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평가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추론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단계에서는 모든 은닉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유닛이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활성화되어야 함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즉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P</a:t>
            </a:r>
            <a:r>
              <a:rPr lang="en-US" altLang="ko-KR" baseline="-25000" dirty="0" err="1" smtClean="0">
                <a:latin typeface="KoPub돋움체_Pro Light" pitchFamily="18" charset="-127"/>
                <a:ea typeface="KoPub돋움체_Pro Light" pitchFamily="18" charset="-127"/>
              </a:rPr>
              <a:t>drop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= 0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이고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P</a:t>
            </a:r>
            <a:r>
              <a:rPr lang="en-US" altLang="ko-KR" baseline="-25000" dirty="0" err="1" smtClean="0">
                <a:latin typeface="KoPub돋움체_Pro Light" pitchFamily="18" charset="-127"/>
                <a:ea typeface="KoPub돋움체_Pro Light" pitchFamily="18" charset="-127"/>
              </a:rPr>
              <a:t>keep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= 1)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훈련과 예측 단계의 전체 활성화 값의 스케일을 맞추기 위해 활성화된 뉴런 출력이 적절히 조정되어야 함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예를 들어 훈련할 때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드롭아웃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확률이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p = 0.5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라면 테스트할 때 활성화 출력을 절반으로 낮춤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</a:t>
            </a:r>
          </a:p>
        </p:txBody>
      </p:sp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6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15.2 </a:t>
            </a:r>
            <a:r>
              <a:rPr lang="ko-KR" altLang="en-US" sz="2600" dirty="0" smtClean="0">
                <a:latin typeface="KoPub돋움체_Pro Bold" pitchFamily="18" charset="-127"/>
                <a:ea typeface="KoPub돋움체_Pro Bold" pitchFamily="18" charset="-127"/>
              </a:rPr>
              <a:t>기본 구성 요소를 사용하여 심층 </a:t>
            </a:r>
            <a:r>
              <a:rPr lang="ko-KR" altLang="en-US" sz="2600" dirty="0" err="1" smtClean="0">
                <a:latin typeface="KoPub돋움체_Pro Bold" pitchFamily="18" charset="-127"/>
                <a:ea typeface="KoPub돋움체_Pro Bold" pitchFamily="18" charset="-127"/>
              </a:rPr>
              <a:t>합성곱</a:t>
            </a:r>
            <a:r>
              <a:rPr lang="ko-KR" altLang="en-US" sz="2600" dirty="0" smtClean="0">
                <a:latin typeface="KoPub돋움체_Pro Bold" pitchFamily="18" charset="-127"/>
                <a:ea typeface="KoPub돋움체_Pro Bold" pitchFamily="18" charset="-127"/>
              </a:rPr>
              <a:t> 신경망 구성</a:t>
            </a:r>
            <a:endParaRPr lang="ko-KR" altLang="en-US" sz="26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드롭아웃으로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신경망 규제</a:t>
            </a:r>
            <a:endParaRPr lang="ko-KR" altLang="en-US" b="1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실전에서 예측을 만들 때 활성화 값의 출력을 조정하는 것은 불편하기 때문에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텐서플로나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다른 라이브러리들은 훈련 단계의 활성화를 조정함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예를 들어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드롭아웃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확률이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p = 0.5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라면 활성화 함수의 출력을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2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배로 높임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이런 방법을 역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드롭아웃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(inverse dropout)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이라고 부름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6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15.2 </a:t>
            </a:r>
            <a:r>
              <a:rPr lang="ko-KR" altLang="en-US" sz="2600" dirty="0" smtClean="0">
                <a:latin typeface="KoPub돋움체_Pro Bold" pitchFamily="18" charset="-127"/>
                <a:ea typeface="KoPub돋움체_Pro Bold" pitchFamily="18" charset="-127"/>
              </a:rPr>
              <a:t>기본 구성 요소를 사용하여 심층 </a:t>
            </a:r>
            <a:r>
              <a:rPr lang="ko-KR" altLang="en-US" sz="2600" dirty="0" err="1" smtClean="0">
                <a:latin typeface="KoPub돋움체_Pro Bold" pitchFamily="18" charset="-127"/>
                <a:ea typeface="KoPub돋움체_Pro Bold" pitchFamily="18" charset="-127"/>
              </a:rPr>
              <a:t>합성곱</a:t>
            </a:r>
            <a:r>
              <a:rPr lang="ko-KR" altLang="en-US" sz="2600" dirty="0" smtClean="0">
                <a:latin typeface="KoPub돋움체_Pro Bold" pitchFamily="18" charset="-127"/>
                <a:ea typeface="KoPub돋움체_Pro Bold" pitchFamily="18" charset="-127"/>
              </a:rPr>
              <a:t> 신경망 구성</a:t>
            </a:r>
            <a:endParaRPr lang="ko-KR" altLang="en-US" sz="26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드롭아웃으로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신경망 규제</a:t>
            </a:r>
            <a:endParaRPr lang="ko-KR" altLang="en-US" b="1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관계가 명백하지는 않지만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드롭아웃을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앙상블 모델의 합의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평균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로 이해할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앙상블 모델에서는 여러 개의 모델을 독립적으로 훈련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예측할 때 훈련된 전체 모델의 결과를 평균하거나 다수를 사용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앙상블 모델이 단일 모델보다 더 높은 성능을 낸다는 것을 보았음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딥러닝에서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여러 개의 모델을 훈련하고 출력을 평균하는 것은 계산 비용이 많이 듦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드롭아웃은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차선책으로 한 번에 많은 모델을 훈련하고 테스트 또는 예측할 때 평균값을 계산하는 효과적인 방법을 제공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6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15.2 </a:t>
            </a:r>
            <a:r>
              <a:rPr lang="ko-KR" altLang="en-US" sz="2600" dirty="0" smtClean="0">
                <a:latin typeface="KoPub돋움체_Pro Bold" pitchFamily="18" charset="-127"/>
                <a:ea typeface="KoPub돋움체_Pro Bold" pitchFamily="18" charset="-127"/>
              </a:rPr>
              <a:t>기본 구성 요소를 사용하여 심층 </a:t>
            </a:r>
            <a:r>
              <a:rPr lang="ko-KR" altLang="en-US" sz="2600" dirty="0" err="1" smtClean="0">
                <a:latin typeface="KoPub돋움체_Pro Bold" pitchFamily="18" charset="-127"/>
                <a:ea typeface="KoPub돋움체_Pro Bold" pitchFamily="18" charset="-127"/>
              </a:rPr>
              <a:t>합성곱</a:t>
            </a:r>
            <a:r>
              <a:rPr lang="ko-KR" altLang="en-US" sz="2600" dirty="0" smtClean="0">
                <a:latin typeface="KoPub돋움체_Pro Bold" pitchFamily="18" charset="-127"/>
                <a:ea typeface="KoPub돋움체_Pro Bold" pitchFamily="18" charset="-127"/>
              </a:rPr>
              <a:t> 신경망 구성</a:t>
            </a:r>
            <a:endParaRPr lang="ko-KR" altLang="en-US" sz="26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드롭아웃으로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신경망 규제</a:t>
            </a:r>
            <a:endParaRPr lang="ko-KR" altLang="en-US" b="1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앞서 언급했듯이 모델 앙상블과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드롭아웃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사이의 관계가 아주 분명하지는 않음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드롭아웃에서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각 미니 배치에 대해 다른 모델을 만듦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정방향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계산에서 가중치를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랜덤하게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0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으로 만들기 때문임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</a:t>
            </a: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그다음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미니 배치를 반복하면서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M=2</a:t>
            </a:r>
            <a:r>
              <a:rPr lang="en-US" altLang="ko-KR" baseline="30000" dirty="0" smtClean="0">
                <a:latin typeface="KoPub돋움체_Pro Light" pitchFamily="18" charset="-127"/>
                <a:ea typeface="KoPub돋움체_Pro Light" pitchFamily="18" charset="-127"/>
              </a:rPr>
              <a:t>h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개의 모델에서 샘플링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여기서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h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은닉 유닛의 개수</a:t>
            </a:r>
          </a:p>
        </p:txBody>
      </p:sp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6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15.2 </a:t>
            </a:r>
            <a:r>
              <a:rPr lang="ko-KR" altLang="en-US" sz="2600" dirty="0" smtClean="0">
                <a:latin typeface="KoPub돋움체_Pro Bold" pitchFamily="18" charset="-127"/>
                <a:ea typeface="KoPub돋움체_Pro Bold" pitchFamily="18" charset="-127"/>
              </a:rPr>
              <a:t>기본 구성 요소를 사용하여 심층 </a:t>
            </a:r>
            <a:r>
              <a:rPr lang="ko-KR" altLang="en-US" sz="2600" dirty="0" err="1" smtClean="0">
                <a:latin typeface="KoPub돋움체_Pro Bold" pitchFamily="18" charset="-127"/>
                <a:ea typeface="KoPub돋움체_Pro Bold" pitchFamily="18" charset="-127"/>
              </a:rPr>
              <a:t>합성곱</a:t>
            </a:r>
            <a:r>
              <a:rPr lang="ko-KR" altLang="en-US" sz="2600" dirty="0" smtClean="0">
                <a:latin typeface="KoPub돋움체_Pro Bold" pitchFamily="18" charset="-127"/>
                <a:ea typeface="KoPub돋움체_Pro Bold" pitchFamily="18" charset="-127"/>
              </a:rPr>
              <a:t> 신경망 구성</a:t>
            </a:r>
            <a:endParaRPr lang="ko-KR" altLang="en-US" sz="26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드롭아웃으로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신경망 규제</a:t>
            </a:r>
            <a:endParaRPr lang="ko-KR" altLang="en-US" b="1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드롭아웃이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일반적인 앙상블과 구별되는 일면과 한계점은 이런 모델들이 가중치를 공유한다는 것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이는 규제의 한 형태로 볼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그다음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추론할 때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예를 들어 테스트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데이터셋에서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레이블을 예측할 때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훈련하는 동안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샘플링한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이런 모든 모델에 대해 평균을 계산할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이는 매우 비용이 높음</a:t>
            </a:r>
          </a:p>
        </p:txBody>
      </p:sp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15.1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합성곱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신경망의 구성 요소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CNN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과 특성 계층 학습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특정 종류의 다층 신경망과 특히 심층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합성곱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신경망은 각 층별로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저수준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특성을 연결하여 고수준 특성을 만듦으로써 소위 특성 계층을 구성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예를 들어 이미지를 다룬다면 모서리나 동그라미 같은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저수준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특성이 앞쪽 층에서 추출됨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특성들이 연결되어 고수준 특성을 형성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이런 고수준 특성은 건물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자동차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강아지 같은 더 복잡한 모양을 형성할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그림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15-1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에서 보듯이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CNN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은 입력 이미지에서 </a:t>
            </a:r>
            <a:r>
              <a:rPr lang="ko-KR" altLang="en-US" b="1" dirty="0" smtClean="0">
                <a:latin typeface="KoPub돋움체_Pro Light" pitchFamily="18" charset="-127"/>
                <a:ea typeface="KoPub돋움체_Pro Light" pitchFamily="18" charset="-127"/>
              </a:rPr>
              <a:t>특성 맵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(feature map)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을 만듦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맵의 각 원소는 입력 이미지의 국부적인 픽셀 패치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(patch)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에서 유도됨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6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15.2 </a:t>
            </a:r>
            <a:r>
              <a:rPr lang="ko-KR" altLang="en-US" sz="2600" dirty="0" smtClean="0">
                <a:latin typeface="KoPub돋움체_Pro Bold" pitchFamily="18" charset="-127"/>
                <a:ea typeface="KoPub돋움체_Pro Bold" pitchFamily="18" charset="-127"/>
              </a:rPr>
              <a:t>기본 구성 요소를 사용하여 심층 </a:t>
            </a:r>
            <a:r>
              <a:rPr lang="ko-KR" altLang="en-US" sz="2600" dirty="0" err="1" smtClean="0">
                <a:latin typeface="KoPub돋움체_Pro Bold" pitchFamily="18" charset="-127"/>
                <a:ea typeface="KoPub돋움체_Pro Bold" pitchFamily="18" charset="-127"/>
              </a:rPr>
              <a:t>합성곱</a:t>
            </a:r>
            <a:r>
              <a:rPr lang="ko-KR" altLang="en-US" sz="2600" dirty="0" smtClean="0">
                <a:latin typeface="KoPub돋움체_Pro Bold" pitchFamily="18" charset="-127"/>
                <a:ea typeface="KoPub돋움체_Pro Bold" pitchFamily="18" charset="-127"/>
              </a:rPr>
              <a:t> 신경망 구성</a:t>
            </a:r>
            <a:endParaRPr lang="ko-KR" altLang="en-US" sz="26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드롭아웃으로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신경망 규제</a:t>
            </a:r>
            <a:endParaRPr lang="ko-KR" altLang="en-US" b="1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모델의 평균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즉 모델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i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가 반환하는 클래스 소속 확률의 기하 평균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(geometric mean)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은 다음과 같이 계산할 수 있음</a:t>
            </a:r>
          </a:p>
        </p:txBody>
      </p:sp>
      <p:pic>
        <p:nvPicPr>
          <p:cNvPr id="849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580" y="2392074"/>
            <a:ext cx="3623001" cy="16527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6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15.2 </a:t>
            </a:r>
            <a:r>
              <a:rPr lang="ko-KR" altLang="en-US" sz="2600" dirty="0" smtClean="0">
                <a:latin typeface="KoPub돋움체_Pro Bold" pitchFamily="18" charset="-127"/>
                <a:ea typeface="KoPub돋움체_Pro Bold" pitchFamily="18" charset="-127"/>
              </a:rPr>
              <a:t>기본 구성 요소를 사용하여 심층 </a:t>
            </a:r>
            <a:r>
              <a:rPr lang="ko-KR" altLang="en-US" sz="2600" dirty="0" err="1" smtClean="0">
                <a:latin typeface="KoPub돋움체_Pro Bold" pitchFamily="18" charset="-127"/>
                <a:ea typeface="KoPub돋움체_Pro Bold" pitchFamily="18" charset="-127"/>
              </a:rPr>
              <a:t>합성곱</a:t>
            </a:r>
            <a:r>
              <a:rPr lang="ko-KR" altLang="en-US" sz="2600" dirty="0" smtClean="0">
                <a:latin typeface="KoPub돋움체_Pro Bold" pitchFamily="18" charset="-127"/>
                <a:ea typeface="KoPub돋움체_Pro Bold" pitchFamily="18" charset="-127"/>
              </a:rPr>
              <a:t> 신경망 구성</a:t>
            </a:r>
            <a:endParaRPr lang="ko-KR" altLang="en-US" sz="26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드롭아웃으로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신경망 규제</a:t>
            </a:r>
            <a:endParaRPr lang="ko-KR" altLang="en-US" b="1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드롭아웃에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숨겨져 있는 트릭은 앙상블 모델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여기서는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개의 모델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의 기하 평균이 훈련 과정에서 샘플링된 마지막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또는 최종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모델의 예측에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1/(1 - p)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곱하는 것으로 근사할 수 있다는 것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이는 앞의 공식을 사용하여 명시적으로 기하 평균을 계산하는 것보다 훨씬 저렴함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사실 선형 모델을 가정하면 이 근사는 기하 평균과 정확히 동일함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6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15.2 </a:t>
            </a:r>
            <a:r>
              <a:rPr lang="ko-KR" altLang="en-US" sz="2600" dirty="0" smtClean="0">
                <a:latin typeface="KoPub돋움체_Pro Bold" pitchFamily="18" charset="-127"/>
                <a:ea typeface="KoPub돋움체_Pro Bold" pitchFamily="18" charset="-127"/>
              </a:rPr>
              <a:t>기본 구성 요소를 사용하여 심층 </a:t>
            </a:r>
            <a:r>
              <a:rPr lang="ko-KR" altLang="en-US" sz="2600" dirty="0" err="1" smtClean="0">
                <a:latin typeface="KoPub돋움체_Pro Bold" pitchFamily="18" charset="-127"/>
                <a:ea typeface="KoPub돋움체_Pro Bold" pitchFamily="18" charset="-127"/>
              </a:rPr>
              <a:t>합성곱</a:t>
            </a:r>
            <a:r>
              <a:rPr lang="ko-KR" altLang="en-US" sz="2600" dirty="0" smtClean="0">
                <a:latin typeface="KoPub돋움체_Pro Bold" pitchFamily="18" charset="-127"/>
                <a:ea typeface="KoPub돋움체_Pro Bold" pitchFamily="18" charset="-127"/>
              </a:rPr>
              <a:t> 신경망 구성</a:t>
            </a:r>
            <a:endParaRPr lang="ko-KR" altLang="en-US" sz="26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분류를 위한 손실 함수</a:t>
            </a:r>
            <a:endParaRPr lang="ko-KR" altLang="en-US" b="1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13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장에서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렐루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시그모이드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tanh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같은 여러 가지 활성화 함수를 보았음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렐루와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같은 몇몇 활성화 함수는 모델에 비선형성을 더하기 위해 신경망의 중간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은닉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층에 주로 사용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이진 분류일 경우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시그모이드와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다중 분류일 경우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소프트맥스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같은 함수는 마지막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출력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층에 추가되어 클래스 소속 확률을 출력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시그모이드와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소프트맥스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활성화 함수가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출력층에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포함되지 않으면 모델은 클래스 소속 확률 대신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로짓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en-US" altLang="ko-KR" dirty="0" err="1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logit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을 계산할 것</a:t>
            </a:r>
          </a:p>
        </p:txBody>
      </p:sp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6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15.2 </a:t>
            </a:r>
            <a:r>
              <a:rPr lang="ko-KR" altLang="en-US" sz="2600" dirty="0" smtClean="0">
                <a:latin typeface="KoPub돋움체_Pro Bold" pitchFamily="18" charset="-127"/>
                <a:ea typeface="KoPub돋움체_Pro Bold" pitchFamily="18" charset="-127"/>
              </a:rPr>
              <a:t>기본 구성 요소를 사용하여 심층 </a:t>
            </a:r>
            <a:r>
              <a:rPr lang="ko-KR" altLang="en-US" sz="2600" dirty="0" err="1" smtClean="0">
                <a:latin typeface="KoPub돋움체_Pro Bold" pitchFamily="18" charset="-127"/>
                <a:ea typeface="KoPub돋움체_Pro Bold" pitchFamily="18" charset="-127"/>
              </a:rPr>
              <a:t>합성곱</a:t>
            </a:r>
            <a:r>
              <a:rPr lang="ko-KR" altLang="en-US" sz="2600" dirty="0" smtClean="0">
                <a:latin typeface="KoPub돋움체_Pro Bold" pitchFamily="18" charset="-127"/>
                <a:ea typeface="KoPub돋움체_Pro Bold" pitchFamily="18" charset="-127"/>
              </a:rPr>
              <a:t> 신경망 구성</a:t>
            </a:r>
            <a:endParaRPr lang="ko-KR" altLang="en-US" sz="26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분류를 위한 손실 함수</a:t>
            </a:r>
            <a:endParaRPr lang="ko-KR" altLang="en-US" b="1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분류 문제에 초점을 맞추어 보면 문제의 종류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이진 분류 대 다중 분류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와 출력의 형태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로짓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대 확률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 따라 모델 훈련에 필요한 적절한 손실 함수를 선택해야 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b="1" dirty="0" smtClean="0">
                <a:latin typeface="KoPub돋움체_Pro Light" pitchFamily="18" charset="-127"/>
                <a:ea typeface="KoPub돋움체_Pro Light" pitchFamily="18" charset="-127"/>
              </a:rPr>
              <a:t>이진 크로스 엔트로피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(binary cross-entropy)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하나의 출력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유닛을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가진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이진 분류를 위한 손실 함수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b="1" dirty="0" smtClean="0">
                <a:latin typeface="KoPub돋움체_Pro Light" pitchFamily="18" charset="-127"/>
                <a:ea typeface="KoPub돋움체_Pro Light" pitchFamily="18" charset="-127"/>
              </a:rPr>
              <a:t>범주형 크로스 엔트로피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(categorical cross-entropy)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다중 분류를 위한 손실 함수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케라스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API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범주형 크로스 엔트로피 손실에 두 가지 옵션을 제공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정답 레이블이 원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-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핫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인코딩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예를 들어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[0, 0, 1, 0])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인지 또는 정수 레이블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예를 들어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y = 2)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인지에 따라 결정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후자의 경우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케라스에서는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‘희소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(sparse)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’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한 표현이라고 말함</a:t>
            </a:r>
          </a:p>
        </p:txBody>
      </p:sp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6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15.2 </a:t>
            </a:r>
            <a:r>
              <a:rPr lang="ko-KR" altLang="en-US" sz="2600" dirty="0" smtClean="0">
                <a:latin typeface="KoPub돋움체_Pro Bold" pitchFamily="18" charset="-127"/>
                <a:ea typeface="KoPub돋움체_Pro Bold" pitchFamily="18" charset="-127"/>
              </a:rPr>
              <a:t>기본 구성 요소를 사용하여 심층 </a:t>
            </a:r>
            <a:r>
              <a:rPr lang="ko-KR" altLang="en-US" sz="2600" dirty="0" err="1" smtClean="0">
                <a:latin typeface="KoPub돋움체_Pro Bold" pitchFamily="18" charset="-127"/>
                <a:ea typeface="KoPub돋움체_Pro Bold" pitchFamily="18" charset="-127"/>
              </a:rPr>
              <a:t>합성곱</a:t>
            </a:r>
            <a:r>
              <a:rPr lang="ko-KR" altLang="en-US" sz="2600" dirty="0" smtClean="0">
                <a:latin typeface="KoPub돋움체_Pro Bold" pitchFamily="18" charset="-127"/>
                <a:ea typeface="KoPub돋움체_Pro Bold" pitchFamily="18" charset="-127"/>
              </a:rPr>
              <a:t> 신경망 구성</a:t>
            </a:r>
            <a:endParaRPr lang="ko-KR" altLang="en-US" sz="26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분류를 위한 손실 함수</a:t>
            </a:r>
            <a:endParaRPr lang="ko-KR" altLang="en-US" b="1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다음 표에 이진 분류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원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-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핫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인코딩된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레이블에서 다중 분류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정수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희소한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레이블에서 다중 분류에 대해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케라스에서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사용할 수 있는 세 가지 손실 함수가 나타나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세 가지 손실 함수는 각각 예측 값으로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로짓을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받거나 클래스 소속 확률을 받을 수 있는 옵션을 제공</a:t>
            </a:r>
          </a:p>
        </p:txBody>
      </p:sp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6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15.2 </a:t>
            </a:r>
            <a:r>
              <a:rPr lang="ko-KR" altLang="en-US" sz="2600" dirty="0" smtClean="0">
                <a:latin typeface="KoPub돋움체_Pro Bold" pitchFamily="18" charset="-127"/>
                <a:ea typeface="KoPub돋움체_Pro Bold" pitchFamily="18" charset="-127"/>
              </a:rPr>
              <a:t>기본 구성 요소를 사용하여 심층 </a:t>
            </a:r>
            <a:r>
              <a:rPr lang="ko-KR" altLang="en-US" sz="2600" dirty="0" err="1" smtClean="0">
                <a:latin typeface="KoPub돋움체_Pro Bold" pitchFamily="18" charset="-127"/>
                <a:ea typeface="KoPub돋움체_Pro Bold" pitchFamily="18" charset="-127"/>
              </a:rPr>
              <a:t>합성곱</a:t>
            </a:r>
            <a:r>
              <a:rPr lang="ko-KR" altLang="en-US" sz="2600" dirty="0" smtClean="0">
                <a:latin typeface="KoPub돋움체_Pro Bold" pitchFamily="18" charset="-127"/>
                <a:ea typeface="KoPub돋움체_Pro Bold" pitchFamily="18" charset="-127"/>
              </a:rPr>
              <a:t> 신경망 구성</a:t>
            </a:r>
            <a:endParaRPr lang="ko-KR" altLang="en-US" sz="2600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597117" y="1530856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/>
              <a:t> </a:t>
            </a:r>
            <a:r>
              <a:rPr lang="ko-KR" altLang="en-US" sz="1600" b="1" dirty="0" smtClean="0"/>
              <a:t>그림 </a:t>
            </a:r>
            <a:r>
              <a:rPr lang="en-US" altLang="ko-KR" sz="1600" b="1" dirty="0" smtClean="0"/>
              <a:t>15-11 </a:t>
            </a:r>
            <a:r>
              <a:rPr lang="ko-KR" altLang="en-US" sz="1600" b="1" dirty="0" smtClean="0"/>
              <a:t>분류 문제에 사용하는 손실 함수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860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4724" y="1931218"/>
            <a:ext cx="7515055" cy="31963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6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15.2 </a:t>
            </a:r>
            <a:r>
              <a:rPr lang="ko-KR" altLang="en-US" sz="2600" dirty="0" smtClean="0">
                <a:latin typeface="KoPub돋움체_Pro Bold" pitchFamily="18" charset="-127"/>
                <a:ea typeface="KoPub돋움체_Pro Bold" pitchFamily="18" charset="-127"/>
              </a:rPr>
              <a:t>기본 구성 요소를 사용하여 심층 </a:t>
            </a:r>
            <a:r>
              <a:rPr lang="ko-KR" altLang="en-US" sz="2600" dirty="0" err="1" smtClean="0">
                <a:latin typeface="KoPub돋움체_Pro Bold" pitchFamily="18" charset="-127"/>
                <a:ea typeface="KoPub돋움체_Pro Bold" pitchFamily="18" charset="-127"/>
              </a:rPr>
              <a:t>합성곱</a:t>
            </a:r>
            <a:r>
              <a:rPr lang="ko-KR" altLang="en-US" sz="2600" dirty="0" smtClean="0">
                <a:latin typeface="KoPub돋움체_Pro Bold" pitchFamily="18" charset="-127"/>
                <a:ea typeface="KoPub돋움체_Pro Bold" pitchFamily="18" charset="-127"/>
              </a:rPr>
              <a:t> 신경망 구성</a:t>
            </a:r>
            <a:endParaRPr lang="ko-KR" altLang="en-US" sz="26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분류를 위한 손실 함수</a:t>
            </a:r>
            <a:endParaRPr lang="ko-KR" altLang="en-US" b="1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클래스 소속 확률이 아니라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로짓으로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크로스 엔트로피 손실을 계산하는 것이 수치상의 안정성 때문에 일반적으로 선호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손실 함수의 입력으로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로짓을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사용하고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from_logits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=True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로 지정하면 해당하는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텐서플로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함수는 훨씬 효율적인 구현을 사용하여 손실과 가중치에 대한 손실의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도함수를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계산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로짓이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입력으로 제공되면 일부 수학 항을 소거할 수 있어 굳이 계산하지 않아도 되기 때문임</a:t>
            </a:r>
          </a:p>
        </p:txBody>
      </p:sp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6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15.2 </a:t>
            </a:r>
            <a:r>
              <a:rPr lang="ko-KR" altLang="en-US" sz="2600" dirty="0" smtClean="0">
                <a:latin typeface="KoPub돋움체_Pro Bold" pitchFamily="18" charset="-127"/>
                <a:ea typeface="KoPub돋움체_Pro Bold" pitchFamily="18" charset="-127"/>
              </a:rPr>
              <a:t>기본 구성 요소를 사용하여 심층 </a:t>
            </a:r>
            <a:r>
              <a:rPr lang="ko-KR" altLang="en-US" sz="2600" dirty="0" err="1" smtClean="0">
                <a:latin typeface="KoPub돋움체_Pro Bold" pitchFamily="18" charset="-127"/>
                <a:ea typeface="KoPub돋움체_Pro Bold" pitchFamily="18" charset="-127"/>
              </a:rPr>
              <a:t>합성곱</a:t>
            </a:r>
            <a:r>
              <a:rPr lang="ko-KR" altLang="en-US" sz="2600" dirty="0" smtClean="0">
                <a:latin typeface="KoPub돋움체_Pro Bold" pitchFamily="18" charset="-127"/>
                <a:ea typeface="KoPub돋움체_Pro Bold" pitchFamily="18" charset="-127"/>
              </a:rPr>
              <a:t> 신경망 구성</a:t>
            </a:r>
            <a:endParaRPr lang="ko-KR" altLang="en-US" sz="26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분류를 위한 손실 함수</a:t>
            </a:r>
            <a:endParaRPr lang="ko-KR" altLang="en-US" b="1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다음 코드는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로짓이나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클래스 소속 확률이 손실 함수의 입력으로 주어졌을 때 세 개의 손실 함수를 사용하는 방법을 보여 줌</a:t>
            </a:r>
          </a:p>
        </p:txBody>
      </p:sp>
      <p:pic>
        <p:nvPicPr>
          <p:cNvPr id="870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580" y="2449681"/>
            <a:ext cx="7020016" cy="31520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6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15.2 </a:t>
            </a:r>
            <a:r>
              <a:rPr lang="ko-KR" altLang="en-US" sz="2600" dirty="0" smtClean="0">
                <a:latin typeface="KoPub돋움체_Pro Bold" pitchFamily="18" charset="-127"/>
                <a:ea typeface="KoPub돋움체_Pro Bold" pitchFamily="18" charset="-127"/>
              </a:rPr>
              <a:t>기본 구성 요소를 사용하여 심층 </a:t>
            </a:r>
            <a:r>
              <a:rPr lang="ko-KR" altLang="en-US" sz="2600" dirty="0" err="1" smtClean="0">
                <a:latin typeface="KoPub돋움체_Pro Bold" pitchFamily="18" charset="-127"/>
                <a:ea typeface="KoPub돋움체_Pro Bold" pitchFamily="18" charset="-127"/>
              </a:rPr>
              <a:t>합성곱</a:t>
            </a:r>
            <a:r>
              <a:rPr lang="ko-KR" altLang="en-US" sz="2600" dirty="0" smtClean="0">
                <a:latin typeface="KoPub돋움체_Pro Bold" pitchFamily="18" charset="-127"/>
                <a:ea typeface="KoPub돋움체_Pro Bold" pitchFamily="18" charset="-127"/>
              </a:rPr>
              <a:t> 신경망 구성</a:t>
            </a:r>
            <a:endParaRPr lang="ko-KR" altLang="en-US" sz="26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분류를 위한 손실 함수</a:t>
            </a:r>
            <a:endParaRPr lang="ko-KR" altLang="en-US" b="1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880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19175" y="1931218"/>
            <a:ext cx="5723457" cy="45419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6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15.2 </a:t>
            </a:r>
            <a:r>
              <a:rPr lang="ko-KR" altLang="en-US" sz="2600" dirty="0" smtClean="0">
                <a:latin typeface="KoPub돋움체_Pro Bold" pitchFamily="18" charset="-127"/>
                <a:ea typeface="KoPub돋움체_Pro Bold" pitchFamily="18" charset="-127"/>
              </a:rPr>
              <a:t>기본 구성 요소를 사용하여 심층 </a:t>
            </a:r>
            <a:r>
              <a:rPr lang="ko-KR" altLang="en-US" sz="2600" dirty="0" err="1" smtClean="0">
                <a:latin typeface="KoPub돋움체_Pro Bold" pitchFamily="18" charset="-127"/>
                <a:ea typeface="KoPub돋움체_Pro Bold" pitchFamily="18" charset="-127"/>
              </a:rPr>
              <a:t>합성곱</a:t>
            </a:r>
            <a:r>
              <a:rPr lang="ko-KR" altLang="en-US" sz="2600" dirty="0" smtClean="0">
                <a:latin typeface="KoPub돋움체_Pro Bold" pitchFamily="18" charset="-127"/>
                <a:ea typeface="KoPub돋움체_Pro Bold" pitchFamily="18" charset="-127"/>
              </a:rPr>
              <a:t> 신경망 구성</a:t>
            </a:r>
            <a:endParaRPr lang="ko-KR" altLang="en-US" sz="26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분류를 위한 손실 함수</a:t>
            </a:r>
            <a:endParaRPr lang="ko-KR" altLang="en-US" b="1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890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25495" y="1931218"/>
            <a:ext cx="7132941" cy="37101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15.1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합성곱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신경망의 구성 요소</a:t>
            </a:r>
            <a:endParaRPr lang="ko-KR" altLang="en-US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597117" y="1530856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/>
              <a:t> </a:t>
            </a:r>
            <a:r>
              <a:rPr lang="ko-KR" altLang="en-US" sz="1600" b="1" dirty="0" smtClean="0"/>
              <a:t>그림 </a:t>
            </a:r>
            <a:r>
              <a:rPr lang="en-US" altLang="ko-KR" sz="1600" b="1" dirty="0" smtClean="0"/>
              <a:t>15-1 </a:t>
            </a:r>
            <a:r>
              <a:rPr lang="ko-KR" altLang="en-US" sz="1600" b="1" dirty="0" err="1" smtClean="0"/>
              <a:t>언스플래시</a:t>
            </a:r>
            <a:r>
              <a:rPr lang="en-US" altLang="ko-KR" sz="1600" b="1" dirty="0" smtClean="0"/>
              <a:t>(</a:t>
            </a:r>
            <a:r>
              <a:rPr lang="en-US" altLang="ko-KR" sz="1600" b="1" dirty="0" err="1" smtClean="0"/>
              <a:t>Unsplash</a:t>
            </a:r>
            <a:r>
              <a:rPr lang="en-US" altLang="ko-KR" sz="1600" b="1" dirty="0" smtClean="0"/>
              <a:t>)</a:t>
            </a:r>
            <a:r>
              <a:rPr lang="ko-KR" altLang="en-US" sz="1600" b="1" dirty="0" smtClean="0"/>
              <a:t>에 있는 알렉산더 </a:t>
            </a:r>
            <a:r>
              <a:rPr lang="ko-KR" altLang="en-US" sz="1600" b="1" dirty="0" err="1" smtClean="0"/>
              <a:t>더머</a:t>
            </a:r>
            <a:r>
              <a:rPr lang="en-US" altLang="ko-KR" sz="1600" b="1" dirty="0" smtClean="0"/>
              <a:t>(Alexander </a:t>
            </a:r>
            <a:r>
              <a:rPr lang="en-US" altLang="ko-KR" sz="1600" b="1" dirty="0" err="1" smtClean="0"/>
              <a:t>Dummer</a:t>
            </a:r>
            <a:r>
              <a:rPr lang="en-US" altLang="ko-KR" sz="1600" b="1" dirty="0" smtClean="0"/>
              <a:t>)</a:t>
            </a:r>
            <a:r>
              <a:rPr lang="ko-KR" altLang="en-US" sz="1600" b="1" dirty="0" smtClean="0"/>
              <a:t>의 사진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7117" y="2046432"/>
            <a:ext cx="6981825" cy="2733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6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15.2 </a:t>
            </a:r>
            <a:r>
              <a:rPr lang="ko-KR" altLang="en-US" sz="2600" dirty="0" smtClean="0">
                <a:latin typeface="KoPub돋움체_Pro Bold" pitchFamily="18" charset="-127"/>
                <a:ea typeface="KoPub돋움체_Pro Bold" pitchFamily="18" charset="-127"/>
              </a:rPr>
              <a:t>기본 구성 요소를 사용하여 심층 </a:t>
            </a:r>
            <a:r>
              <a:rPr lang="ko-KR" altLang="en-US" sz="2600" dirty="0" err="1" smtClean="0">
                <a:latin typeface="KoPub돋움체_Pro Bold" pitchFamily="18" charset="-127"/>
                <a:ea typeface="KoPub돋움체_Pro Bold" pitchFamily="18" charset="-127"/>
              </a:rPr>
              <a:t>합성곱</a:t>
            </a:r>
            <a:r>
              <a:rPr lang="ko-KR" altLang="en-US" sz="2600" dirty="0" smtClean="0">
                <a:latin typeface="KoPub돋움체_Pro Bold" pitchFamily="18" charset="-127"/>
                <a:ea typeface="KoPub돋움체_Pro Bold" pitchFamily="18" charset="-127"/>
              </a:rPr>
              <a:t> 신경망 구성</a:t>
            </a:r>
            <a:endParaRPr lang="ko-KR" altLang="en-US" sz="26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분류를 위한 손실 함수</a:t>
            </a:r>
            <a:endParaRPr lang="ko-KR" altLang="en-US" b="1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가끔 범주형 크로스 엔트로피가 이진 분류에 사용되는 경우를 볼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일반적으로 이진 분류 작업에서 모델은 샘플마다 하나의 출력 값을 반환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출력을 양성 클래스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예를들어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클래스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의 확률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P[class=1]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로 해석할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이진 분류 문제에서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P[class=0] = 1 - P[class=1]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음성 클래스의 확률을 얻기 위해 출력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유닛을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추가할 필요가 없음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이따금 샘플마다 두 개의 출력을 얻어 각 클래스에 대한 확률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(P[class=0]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P[class=1])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로 해석하기도 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이런 경우에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로지스틱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시그모이드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대신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소프트맥스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함수를 사용하여 출력을 정규화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즉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합이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되도록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하는 것이 좋음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이때는 범주형 크로스 엔트로피가 손실 함수로 적절함</a:t>
            </a:r>
          </a:p>
        </p:txBody>
      </p:sp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81</a:t>
            </a:fld>
            <a:endParaRPr lang="en-US" dirty="0"/>
          </a:p>
        </p:txBody>
      </p:sp>
      <p:sp>
        <p:nvSpPr>
          <p:cNvPr id="7" name="제목 8"/>
          <p:cNvSpPr>
            <a:spLocks noGrp="1"/>
          </p:cNvSpPr>
          <p:nvPr>
            <p:ph type="title"/>
          </p:nvPr>
        </p:nvSpPr>
        <p:spPr>
          <a:xfrm>
            <a:off x="531274" y="2564895"/>
            <a:ext cx="8081453" cy="800724"/>
          </a:xfrm>
        </p:spPr>
        <p:txBody>
          <a:bodyPr/>
          <a:lstStyle/>
          <a:p>
            <a:pPr algn="ctr"/>
            <a:r>
              <a:rPr lang="en-US" altLang="ko-KR" sz="2600" dirty="0" smtClean="0"/>
              <a:t>15.3 </a:t>
            </a:r>
            <a:r>
              <a:rPr lang="ko-KR" altLang="en-US" sz="2600" dirty="0" err="1" smtClean="0"/>
              <a:t>텐서플로를</a:t>
            </a:r>
            <a:r>
              <a:rPr lang="ko-KR" altLang="en-US" sz="2600" dirty="0" smtClean="0"/>
              <a:t> 사용하여 심층 </a:t>
            </a:r>
            <a:r>
              <a:rPr lang="ko-KR" altLang="en-US" sz="2600" dirty="0" err="1" smtClean="0"/>
              <a:t>합성곱</a:t>
            </a:r>
            <a:r>
              <a:rPr lang="ko-KR" altLang="en-US" sz="2600" dirty="0" smtClean="0"/>
              <a:t> 신경망 구현</a:t>
            </a:r>
            <a:endParaRPr lang="en-US" altLang="ko-KR" sz="2600" dirty="0"/>
          </a:p>
        </p:txBody>
      </p:sp>
      <p:cxnSp>
        <p:nvCxnSpPr>
          <p:cNvPr id="8" name="직선 연결선 7"/>
          <p:cNvCxnSpPr/>
          <p:nvPr/>
        </p:nvCxnSpPr>
        <p:spPr>
          <a:xfrm>
            <a:off x="1000366" y="3397954"/>
            <a:ext cx="7200875" cy="13865"/>
          </a:xfrm>
          <a:prstGeom prst="line">
            <a:avLst/>
          </a:prstGeom>
          <a:ln w="57150">
            <a:solidFill>
              <a:srgbClr val="E0A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153754056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9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15.3 </a:t>
            </a:r>
            <a:r>
              <a:rPr lang="ko-KR" altLang="en-US" sz="2900" dirty="0" err="1" smtClean="0">
                <a:latin typeface="KoPub돋움체_Pro Bold" pitchFamily="18" charset="-127"/>
                <a:ea typeface="KoPub돋움체_Pro Bold" pitchFamily="18" charset="-127"/>
              </a:rPr>
              <a:t>텐서플로를</a:t>
            </a:r>
            <a:r>
              <a:rPr lang="ko-KR" altLang="en-US" sz="2900" dirty="0" smtClean="0">
                <a:latin typeface="KoPub돋움체_Pro Bold" pitchFamily="18" charset="-127"/>
                <a:ea typeface="KoPub돋움체_Pro Bold" pitchFamily="18" charset="-127"/>
              </a:rPr>
              <a:t> 사용하여 심층 </a:t>
            </a:r>
            <a:r>
              <a:rPr lang="ko-KR" altLang="en-US" sz="2900" dirty="0" err="1" smtClean="0">
                <a:latin typeface="KoPub돋움체_Pro Bold" pitchFamily="18" charset="-127"/>
                <a:ea typeface="KoPub돋움체_Pro Bold" pitchFamily="18" charset="-127"/>
              </a:rPr>
              <a:t>합성곱</a:t>
            </a:r>
            <a:r>
              <a:rPr lang="ko-KR" altLang="en-US" sz="2900" dirty="0" smtClean="0">
                <a:latin typeface="KoPub돋움체_Pro Bold" pitchFamily="18" charset="-127"/>
                <a:ea typeface="KoPub돋움체_Pro Bold" pitchFamily="18" charset="-127"/>
              </a:rPr>
              <a:t> 신경망 구현</a:t>
            </a:r>
            <a:endParaRPr lang="ko-KR" altLang="en-US" sz="29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텐서플로를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사용하여 심층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합성곱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신경망 구현</a:t>
            </a:r>
            <a:endParaRPr lang="ko-KR" altLang="en-US" b="1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14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장에서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텐서플로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추정기로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손글씨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숫자 인식 문제를 위한 다층 신경망을 구현해 보았고 다양한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텐서플로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API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사용해 보았음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두 개의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은닉층을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가진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DNNClassifier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추정기를 사용하여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89%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의 정확도를 달성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여기서는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손글씨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숫자 분류를 위해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CNN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을 구현하여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MLP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en-US" altLang="ko-KR" dirty="0" err="1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DNNClassifier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보다 더 높은 성능을 낼 수 있는지 확인해 보자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13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장에서 본 완전 연결 층이 이 문제를 잘 해결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손으로 쓴 은행 계좌 번호를 인식하는 것 같은 일부 애플리케이션이라면 작은 실수에 큰 비용을 손해 볼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가능하면 오차를 줄이는 것이 좋을 것</a:t>
            </a:r>
          </a:p>
        </p:txBody>
      </p:sp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9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15.3 </a:t>
            </a:r>
            <a:r>
              <a:rPr lang="ko-KR" altLang="en-US" sz="2900" dirty="0" err="1" smtClean="0">
                <a:latin typeface="KoPub돋움체_Pro Bold" pitchFamily="18" charset="-127"/>
                <a:ea typeface="KoPub돋움체_Pro Bold" pitchFamily="18" charset="-127"/>
              </a:rPr>
              <a:t>텐서플로를</a:t>
            </a:r>
            <a:r>
              <a:rPr lang="ko-KR" altLang="en-US" sz="2900" dirty="0" smtClean="0">
                <a:latin typeface="KoPub돋움체_Pro Bold" pitchFamily="18" charset="-127"/>
                <a:ea typeface="KoPub돋움체_Pro Bold" pitchFamily="18" charset="-127"/>
              </a:rPr>
              <a:t> 사용하여 심층 </a:t>
            </a:r>
            <a:r>
              <a:rPr lang="ko-KR" altLang="en-US" sz="2900" dirty="0" err="1" smtClean="0">
                <a:latin typeface="KoPub돋움체_Pro Bold" pitchFamily="18" charset="-127"/>
                <a:ea typeface="KoPub돋움체_Pro Bold" pitchFamily="18" charset="-127"/>
              </a:rPr>
              <a:t>합성곱</a:t>
            </a:r>
            <a:r>
              <a:rPr lang="ko-KR" altLang="en-US" sz="2900" dirty="0" smtClean="0">
                <a:latin typeface="KoPub돋움체_Pro Bold" pitchFamily="18" charset="-127"/>
                <a:ea typeface="KoPub돋움체_Pro Bold" pitchFamily="18" charset="-127"/>
              </a:rPr>
              <a:t> 신경망 구현</a:t>
            </a:r>
            <a:endParaRPr lang="ko-KR" altLang="en-US" sz="29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다층 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CNN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구조</a:t>
            </a:r>
            <a:endParaRPr lang="ko-KR" altLang="en-US" b="1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여기서 구현할 네트워크 구조는 그림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15-12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 나타나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입력은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28×28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크기의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그레이스케일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이미지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채널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개수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그레이스케일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이미지이므로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와 입력 이미지의 배치를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생각하면 입력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텐서의 차원은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batchsize×28×28×1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입력 데이터는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5×5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크기의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커널을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가진 두 개의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합성곱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층을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지남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첫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번째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합성곱은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32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개의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특성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맵을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출력하고 두 번째는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64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개의 특성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맵을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출력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각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합성곱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층 다음에는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서브샘플링으로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최대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풀링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연산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P</a:t>
            </a:r>
            <a:r>
              <a:rPr lang="en-US" altLang="ko-KR" baseline="-25000" dirty="0" smtClean="0">
                <a:latin typeface="KoPub돋움체_Pro Light" pitchFamily="18" charset="-127"/>
                <a:ea typeface="KoPub돋움체_Pro Light" pitchFamily="18" charset="-127"/>
              </a:rPr>
              <a:t>2×2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가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뒤따름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그다음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완전 연결 층의 출력이 최종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소프트맥스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층인 두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번째 완전 연결 층으로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전달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그림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15-12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가 여기서 구현하려는 네트워크 구조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9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15.3 </a:t>
            </a:r>
            <a:r>
              <a:rPr lang="ko-KR" altLang="en-US" sz="2900" dirty="0" err="1" smtClean="0">
                <a:latin typeface="KoPub돋움체_Pro Bold" pitchFamily="18" charset="-127"/>
                <a:ea typeface="KoPub돋움체_Pro Bold" pitchFamily="18" charset="-127"/>
              </a:rPr>
              <a:t>텐서플로를</a:t>
            </a:r>
            <a:r>
              <a:rPr lang="ko-KR" altLang="en-US" sz="2900" dirty="0" smtClean="0">
                <a:latin typeface="KoPub돋움체_Pro Bold" pitchFamily="18" charset="-127"/>
                <a:ea typeface="KoPub돋움체_Pro Bold" pitchFamily="18" charset="-127"/>
              </a:rPr>
              <a:t> 사용하여 심층 </a:t>
            </a:r>
            <a:r>
              <a:rPr lang="ko-KR" altLang="en-US" sz="2900" dirty="0" err="1" smtClean="0">
                <a:latin typeface="KoPub돋움체_Pro Bold" pitchFamily="18" charset="-127"/>
                <a:ea typeface="KoPub돋움체_Pro Bold" pitchFamily="18" charset="-127"/>
              </a:rPr>
              <a:t>합성곱</a:t>
            </a:r>
            <a:r>
              <a:rPr lang="ko-KR" altLang="en-US" sz="2900" dirty="0" smtClean="0">
                <a:latin typeface="KoPub돋움체_Pro Bold" pitchFamily="18" charset="-127"/>
                <a:ea typeface="KoPub돋움체_Pro Bold" pitchFamily="18" charset="-127"/>
              </a:rPr>
              <a:t> 신경망 구현</a:t>
            </a:r>
            <a:endParaRPr lang="ko-KR" altLang="en-US" sz="2900" dirty="0"/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597117" y="1530856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/>
              <a:t> </a:t>
            </a:r>
            <a:r>
              <a:rPr lang="ko-KR" altLang="en-US" sz="1600" b="1" dirty="0" smtClean="0"/>
              <a:t>그림 </a:t>
            </a:r>
            <a:r>
              <a:rPr lang="en-US" altLang="ko-KR" sz="1600" b="1" dirty="0" smtClean="0"/>
              <a:t>15-12 </a:t>
            </a:r>
            <a:r>
              <a:rPr lang="ko-KR" altLang="en-US" sz="1600" b="1" dirty="0" smtClean="0"/>
              <a:t>다층 </a:t>
            </a:r>
            <a:r>
              <a:rPr lang="en-US" altLang="ko-KR" sz="1600" b="1" dirty="0" smtClean="0"/>
              <a:t>CNN </a:t>
            </a:r>
            <a:r>
              <a:rPr lang="ko-KR" altLang="en-US" sz="1600" b="1" dirty="0" smtClean="0"/>
              <a:t>구조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7117" y="1988825"/>
            <a:ext cx="7555571" cy="22439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9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15.3 </a:t>
            </a:r>
            <a:r>
              <a:rPr lang="ko-KR" altLang="en-US" sz="2900" dirty="0" err="1" smtClean="0">
                <a:latin typeface="KoPub돋움체_Pro Bold" pitchFamily="18" charset="-127"/>
                <a:ea typeface="KoPub돋움체_Pro Bold" pitchFamily="18" charset="-127"/>
              </a:rPr>
              <a:t>텐서플로를</a:t>
            </a:r>
            <a:r>
              <a:rPr lang="ko-KR" altLang="en-US" sz="2900" dirty="0" smtClean="0">
                <a:latin typeface="KoPub돋움체_Pro Bold" pitchFamily="18" charset="-127"/>
                <a:ea typeface="KoPub돋움체_Pro Bold" pitchFamily="18" charset="-127"/>
              </a:rPr>
              <a:t> 사용하여 심층 </a:t>
            </a:r>
            <a:r>
              <a:rPr lang="ko-KR" altLang="en-US" sz="2900" dirty="0" err="1" smtClean="0">
                <a:latin typeface="KoPub돋움체_Pro Bold" pitchFamily="18" charset="-127"/>
                <a:ea typeface="KoPub돋움체_Pro Bold" pitchFamily="18" charset="-127"/>
              </a:rPr>
              <a:t>합성곱</a:t>
            </a:r>
            <a:r>
              <a:rPr lang="ko-KR" altLang="en-US" sz="2900" dirty="0" smtClean="0">
                <a:latin typeface="KoPub돋움체_Pro Bold" pitchFamily="18" charset="-127"/>
                <a:ea typeface="KoPub돋움체_Pro Bold" pitchFamily="18" charset="-127"/>
              </a:rPr>
              <a:t> 신경망 구현</a:t>
            </a:r>
            <a:endParaRPr lang="ko-KR" altLang="en-US" sz="29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다층 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CNN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구조</a:t>
            </a:r>
            <a:endParaRPr lang="ko-KR" altLang="en-US" b="1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각 층의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텐서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차원은 다음과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같음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buNone/>
            </a:pP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       </a:t>
            </a:r>
            <a:r>
              <a:rPr lang="ko-KR" altLang="en-US" b="1" dirty="0" smtClean="0">
                <a:latin typeface="KoPub돋움체_Pro Light" pitchFamily="18" charset="-127"/>
                <a:ea typeface="KoPub돋움체_Pro Light" pitchFamily="18" charset="-127"/>
              </a:rPr>
              <a:t>입력</a:t>
            </a:r>
            <a:r>
              <a:rPr lang="en-US" altLang="ko-KR" b="1" dirty="0" smtClean="0">
                <a:latin typeface="KoPub돋움체_Pro Light" pitchFamily="18" charset="-127"/>
                <a:ea typeface="KoPub돋움체_Pro Light" pitchFamily="18" charset="-127"/>
              </a:rPr>
              <a:t>: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[batchsize×28×28×1]</a:t>
            </a:r>
          </a:p>
          <a:p>
            <a:pPr lvl="1">
              <a:buNone/>
            </a:pP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       </a:t>
            </a:r>
            <a:r>
              <a:rPr lang="ko-KR" altLang="en-US" b="1" dirty="0" err="1" smtClean="0">
                <a:latin typeface="KoPub돋움체_Pro Light" pitchFamily="18" charset="-127"/>
                <a:ea typeface="KoPub돋움체_Pro Light" pitchFamily="18" charset="-127"/>
              </a:rPr>
              <a:t>합성곱</a:t>
            </a:r>
            <a:r>
              <a:rPr lang="en-US" altLang="ko-KR" b="1" dirty="0" smtClean="0">
                <a:latin typeface="KoPub돋움체_Pro Light" pitchFamily="18" charset="-127"/>
                <a:ea typeface="KoPub돋움체_Pro Light" pitchFamily="18" charset="-127"/>
              </a:rPr>
              <a:t>_1: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[batchsize×28×28×32]</a:t>
            </a:r>
          </a:p>
          <a:p>
            <a:pPr lvl="1">
              <a:buNone/>
            </a:pP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       </a:t>
            </a:r>
            <a:r>
              <a:rPr lang="ko-KR" altLang="en-US" b="1" dirty="0" err="1" smtClean="0">
                <a:latin typeface="KoPub돋움체_Pro Light" pitchFamily="18" charset="-127"/>
                <a:ea typeface="KoPub돋움체_Pro Light" pitchFamily="18" charset="-127"/>
              </a:rPr>
              <a:t>풀링</a:t>
            </a:r>
            <a:r>
              <a:rPr lang="en-US" altLang="ko-KR" b="1" dirty="0" smtClean="0">
                <a:latin typeface="KoPub돋움체_Pro Light" pitchFamily="18" charset="-127"/>
                <a:ea typeface="KoPub돋움체_Pro Light" pitchFamily="18" charset="-127"/>
              </a:rPr>
              <a:t>_1: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[batchsize×14×14×32]</a:t>
            </a:r>
          </a:p>
          <a:p>
            <a:pPr lvl="1">
              <a:buNone/>
            </a:pP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       </a:t>
            </a:r>
            <a:r>
              <a:rPr lang="ko-KR" altLang="en-US" b="1" dirty="0" err="1" smtClean="0">
                <a:latin typeface="KoPub돋움체_Pro Light" pitchFamily="18" charset="-127"/>
                <a:ea typeface="KoPub돋움체_Pro Light" pitchFamily="18" charset="-127"/>
              </a:rPr>
              <a:t>합성곱</a:t>
            </a:r>
            <a:r>
              <a:rPr lang="en-US" altLang="ko-KR" b="1" dirty="0" smtClean="0">
                <a:latin typeface="KoPub돋움체_Pro Light" pitchFamily="18" charset="-127"/>
                <a:ea typeface="KoPub돋움체_Pro Light" pitchFamily="18" charset="-127"/>
              </a:rPr>
              <a:t>_2: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[batchsize×14×14×64]</a:t>
            </a:r>
          </a:p>
          <a:p>
            <a:pPr lvl="1">
              <a:buNone/>
            </a:pP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       </a:t>
            </a:r>
            <a:r>
              <a:rPr lang="ko-KR" altLang="en-US" b="1" dirty="0" err="1" smtClean="0">
                <a:latin typeface="KoPub돋움체_Pro Light" pitchFamily="18" charset="-127"/>
                <a:ea typeface="KoPub돋움체_Pro Light" pitchFamily="18" charset="-127"/>
              </a:rPr>
              <a:t>풀링</a:t>
            </a:r>
            <a:r>
              <a:rPr lang="en-US" altLang="ko-KR" b="1" dirty="0" smtClean="0">
                <a:latin typeface="KoPub돋움체_Pro Light" pitchFamily="18" charset="-127"/>
                <a:ea typeface="KoPub돋움체_Pro Light" pitchFamily="18" charset="-127"/>
              </a:rPr>
              <a:t>_2: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[batchsize×7×7×64]</a:t>
            </a:r>
          </a:p>
          <a:p>
            <a:pPr lvl="1">
              <a:buNone/>
            </a:pP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       </a:t>
            </a:r>
            <a:r>
              <a:rPr lang="ko-KR" altLang="en-US" b="1" dirty="0" smtClean="0">
                <a:latin typeface="KoPub돋움체_Pro Light" pitchFamily="18" charset="-127"/>
                <a:ea typeface="KoPub돋움체_Pro Light" pitchFamily="18" charset="-127"/>
              </a:rPr>
              <a:t>완전 </a:t>
            </a:r>
            <a:r>
              <a:rPr lang="ko-KR" altLang="en-US" b="1" dirty="0" smtClean="0">
                <a:latin typeface="KoPub돋움체_Pro Light" pitchFamily="18" charset="-127"/>
                <a:ea typeface="KoPub돋움체_Pro Light" pitchFamily="18" charset="-127"/>
              </a:rPr>
              <a:t>연결</a:t>
            </a:r>
            <a:r>
              <a:rPr lang="en-US" altLang="ko-KR" b="1" dirty="0" smtClean="0">
                <a:latin typeface="KoPub돋움체_Pro Light" pitchFamily="18" charset="-127"/>
                <a:ea typeface="KoPub돋움체_Pro Light" pitchFamily="18" charset="-127"/>
              </a:rPr>
              <a:t>_1: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[batchsize×1024]</a:t>
            </a:r>
          </a:p>
          <a:p>
            <a:pPr lvl="1">
              <a:buNone/>
            </a:pP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       </a:t>
            </a:r>
            <a:r>
              <a:rPr lang="ko-KR" altLang="en-US" b="1" dirty="0" smtClean="0">
                <a:latin typeface="KoPub돋움체_Pro Light" pitchFamily="18" charset="-127"/>
                <a:ea typeface="KoPub돋움체_Pro Light" pitchFamily="18" charset="-127"/>
              </a:rPr>
              <a:t>완전 </a:t>
            </a:r>
            <a:r>
              <a:rPr lang="ko-KR" altLang="en-US" b="1" dirty="0" smtClean="0">
                <a:latin typeface="KoPub돋움체_Pro Light" pitchFamily="18" charset="-127"/>
                <a:ea typeface="KoPub돋움체_Pro Light" pitchFamily="18" charset="-127"/>
              </a:rPr>
              <a:t>연결과 </a:t>
            </a:r>
            <a:r>
              <a:rPr lang="ko-KR" altLang="en-US" b="1" dirty="0" err="1" smtClean="0">
                <a:latin typeface="KoPub돋움체_Pro Light" pitchFamily="18" charset="-127"/>
                <a:ea typeface="KoPub돋움체_Pro Light" pitchFamily="18" charset="-127"/>
              </a:rPr>
              <a:t>소프트맥스</a:t>
            </a:r>
            <a:r>
              <a:rPr lang="ko-KR" altLang="en-US" b="1" dirty="0" smtClean="0">
                <a:latin typeface="KoPub돋움체_Pro Light" pitchFamily="18" charset="-127"/>
                <a:ea typeface="KoPub돋움체_Pro Light" pitchFamily="18" charset="-127"/>
              </a:rPr>
              <a:t> 층</a:t>
            </a:r>
            <a:r>
              <a:rPr lang="en-US" altLang="ko-KR" b="1" dirty="0" smtClean="0">
                <a:latin typeface="KoPub돋움체_Pro Light" pitchFamily="18" charset="-127"/>
                <a:ea typeface="KoPub돋움체_Pro Light" pitchFamily="18" charset="-127"/>
              </a:rPr>
              <a:t>: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[batchsize×10]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73187" y="2613357"/>
            <a:ext cx="124359" cy="1243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73187" y="2910537"/>
            <a:ext cx="124359" cy="1243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73187" y="3295496"/>
            <a:ext cx="124359" cy="1243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73187" y="3592676"/>
            <a:ext cx="124359" cy="1243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73187" y="3929173"/>
            <a:ext cx="124359" cy="1243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73187" y="4283960"/>
            <a:ext cx="124359" cy="1243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73187" y="4581140"/>
            <a:ext cx="124359" cy="1243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9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15.3 </a:t>
            </a:r>
            <a:r>
              <a:rPr lang="ko-KR" altLang="en-US" sz="2900" dirty="0" err="1" smtClean="0">
                <a:latin typeface="KoPub돋움체_Pro Bold" pitchFamily="18" charset="-127"/>
                <a:ea typeface="KoPub돋움체_Pro Bold" pitchFamily="18" charset="-127"/>
              </a:rPr>
              <a:t>텐서플로를</a:t>
            </a:r>
            <a:r>
              <a:rPr lang="ko-KR" altLang="en-US" sz="2900" dirty="0" smtClean="0">
                <a:latin typeface="KoPub돋움체_Pro Bold" pitchFamily="18" charset="-127"/>
                <a:ea typeface="KoPub돋움체_Pro Bold" pitchFamily="18" charset="-127"/>
              </a:rPr>
              <a:t> 사용하여 심층 </a:t>
            </a:r>
            <a:r>
              <a:rPr lang="ko-KR" altLang="en-US" sz="2900" dirty="0" err="1" smtClean="0">
                <a:latin typeface="KoPub돋움체_Pro Bold" pitchFamily="18" charset="-127"/>
                <a:ea typeface="KoPub돋움체_Pro Bold" pitchFamily="18" charset="-127"/>
              </a:rPr>
              <a:t>합성곱</a:t>
            </a:r>
            <a:r>
              <a:rPr lang="ko-KR" altLang="en-US" sz="2900" dirty="0" smtClean="0">
                <a:latin typeface="KoPub돋움체_Pro Bold" pitchFamily="18" charset="-127"/>
                <a:ea typeface="KoPub돋움체_Pro Bold" pitchFamily="18" charset="-127"/>
              </a:rPr>
              <a:t> 신경망 구현</a:t>
            </a:r>
            <a:endParaRPr lang="ko-KR" altLang="en-US" sz="29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다층 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CNN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구조</a:t>
            </a:r>
            <a:endParaRPr lang="ko-KR" altLang="en-US" b="1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합성곱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층에서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strides=1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을 사용하여 특성 맵의 차원과 입력 차원을 동일하게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유지했음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풀링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층에서는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strides=2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사용하여 이미지를 서브샘플링하고 출력 특성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맵의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크기를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줄임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신경망을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텐서플로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케라스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API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로 구현해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보자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9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15.3 </a:t>
            </a:r>
            <a:r>
              <a:rPr lang="ko-KR" altLang="en-US" sz="2900" dirty="0" err="1" smtClean="0">
                <a:latin typeface="KoPub돋움체_Pro Bold" pitchFamily="18" charset="-127"/>
                <a:ea typeface="KoPub돋움체_Pro Bold" pitchFamily="18" charset="-127"/>
              </a:rPr>
              <a:t>텐서플로를</a:t>
            </a:r>
            <a:r>
              <a:rPr lang="ko-KR" altLang="en-US" sz="2900" dirty="0" smtClean="0">
                <a:latin typeface="KoPub돋움체_Pro Bold" pitchFamily="18" charset="-127"/>
                <a:ea typeface="KoPub돋움체_Pro Bold" pitchFamily="18" charset="-127"/>
              </a:rPr>
              <a:t> 사용하여 심층 </a:t>
            </a:r>
            <a:r>
              <a:rPr lang="ko-KR" altLang="en-US" sz="2900" dirty="0" err="1" smtClean="0">
                <a:latin typeface="KoPub돋움체_Pro Bold" pitchFamily="18" charset="-127"/>
                <a:ea typeface="KoPub돋움체_Pro Bold" pitchFamily="18" charset="-127"/>
              </a:rPr>
              <a:t>합성곱</a:t>
            </a:r>
            <a:r>
              <a:rPr lang="ko-KR" altLang="en-US" sz="2900" dirty="0" smtClean="0">
                <a:latin typeface="KoPub돋움체_Pro Bold" pitchFamily="18" charset="-127"/>
                <a:ea typeface="KoPub돋움체_Pro Bold" pitchFamily="18" charset="-127"/>
              </a:rPr>
              <a:t> 신경망 구현</a:t>
            </a:r>
            <a:endParaRPr lang="ko-KR" altLang="en-US" sz="29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데이터 적재와 전처리</a:t>
            </a:r>
            <a:endParaRPr lang="ko-KR" altLang="en-US" b="1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13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장에서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tensorflow_datasets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모듈로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데이터셋을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적재하는 두 가지 방법을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배웠음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하나는 세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단계를 따라 진행하는 것이고 더 간단한 방법은 이 세 단계를 감싼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load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함수를 사용하는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것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MNIST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데이터셋을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로드하기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위한 세 단계는 다음과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같음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57973" y="3256179"/>
            <a:ext cx="6962775" cy="2638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9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15.3 </a:t>
            </a:r>
            <a:r>
              <a:rPr lang="ko-KR" altLang="en-US" sz="2900" dirty="0" err="1" smtClean="0">
                <a:latin typeface="KoPub돋움체_Pro Bold" pitchFamily="18" charset="-127"/>
                <a:ea typeface="KoPub돋움체_Pro Bold" pitchFamily="18" charset="-127"/>
              </a:rPr>
              <a:t>텐서플로를</a:t>
            </a:r>
            <a:r>
              <a:rPr lang="ko-KR" altLang="en-US" sz="2900" dirty="0" smtClean="0">
                <a:latin typeface="KoPub돋움체_Pro Bold" pitchFamily="18" charset="-127"/>
                <a:ea typeface="KoPub돋움체_Pro Bold" pitchFamily="18" charset="-127"/>
              </a:rPr>
              <a:t> 사용하여 심층 </a:t>
            </a:r>
            <a:r>
              <a:rPr lang="ko-KR" altLang="en-US" sz="2900" dirty="0" err="1" smtClean="0">
                <a:latin typeface="KoPub돋움체_Pro Bold" pitchFamily="18" charset="-127"/>
                <a:ea typeface="KoPub돋움체_Pro Bold" pitchFamily="18" charset="-127"/>
              </a:rPr>
              <a:t>합성곱</a:t>
            </a:r>
            <a:r>
              <a:rPr lang="ko-KR" altLang="en-US" sz="2900" dirty="0" smtClean="0">
                <a:latin typeface="KoPub돋움체_Pro Bold" pitchFamily="18" charset="-127"/>
                <a:ea typeface="KoPub돋움체_Pro Bold" pitchFamily="18" charset="-127"/>
              </a:rPr>
              <a:t> 신경망 구현</a:t>
            </a:r>
            <a:endParaRPr lang="ko-KR" altLang="en-US" sz="29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데이터 적재와 전처리</a:t>
            </a:r>
            <a:endParaRPr lang="ko-KR" altLang="en-US" b="1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MNIST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데이터셋은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훈련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데이터셋과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테스트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데이터셋으로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미리 나누어져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제공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여기서는 추가로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훈련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데이터셋에서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검증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데이터셋을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만들어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보겠음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세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번째 단계에서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.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as_dataset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메서드에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shuffle_files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=False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매개변수를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지정했음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이렇게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하면 초기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셔플링을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막아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훈련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데이터셋을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더 작은 훈련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데이터셋과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검증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데이터셋으로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나누어야 하기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때문임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노트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: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만약 초기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셔플링을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끄지 않으면 미니 배치 데이터를 추출할 때마다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데이터셋이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매번  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buNone/>
            </a:pP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  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다시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셔플링됨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buNone/>
            </a:pP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  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장의 주피터 노트북 안에 이런 동작의 예제가 들어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buNone/>
            </a:pP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  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훈련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/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검증 분할이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셔플링되기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때문에 검증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데이터셋에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있는 레이블 개수가 바뀌는 것을 볼 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buNone/>
            </a:pP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  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buNone/>
            </a:pP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  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훈련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/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검증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데이터셋이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섞이기 때문에 모델 성능을 잘못 추정하게 됨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9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15.3 </a:t>
            </a:r>
            <a:r>
              <a:rPr lang="ko-KR" altLang="en-US" sz="2900" dirty="0" err="1" smtClean="0">
                <a:latin typeface="KoPub돋움체_Pro Bold" pitchFamily="18" charset="-127"/>
                <a:ea typeface="KoPub돋움체_Pro Bold" pitchFamily="18" charset="-127"/>
              </a:rPr>
              <a:t>텐서플로를</a:t>
            </a:r>
            <a:r>
              <a:rPr lang="ko-KR" altLang="en-US" sz="2900" dirty="0" smtClean="0">
                <a:latin typeface="KoPub돋움체_Pro Bold" pitchFamily="18" charset="-127"/>
                <a:ea typeface="KoPub돋움체_Pro Bold" pitchFamily="18" charset="-127"/>
              </a:rPr>
              <a:t> 사용하여 심층 </a:t>
            </a:r>
            <a:r>
              <a:rPr lang="ko-KR" altLang="en-US" sz="2900" dirty="0" err="1" smtClean="0">
                <a:latin typeface="KoPub돋움체_Pro Bold" pitchFamily="18" charset="-127"/>
                <a:ea typeface="KoPub돋움체_Pro Bold" pitchFamily="18" charset="-127"/>
              </a:rPr>
              <a:t>합성곱</a:t>
            </a:r>
            <a:r>
              <a:rPr lang="ko-KR" altLang="en-US" sz="2900" dirty="0" smtClean="0">
                <a:latin typeface="KoPub돋움체_Pro Bold" pitchFamily="18" charset="-127"/>
                <a:ea typeface="KoPub돋움체_Pro Bold" pitchFamily="18" charset="-127"/>
              </a:rPr>
              <a:t> 신경망 구현</a:t>
            </a:r>
            <a:endParaRPr lang="ko-KR" altLang="en-US" sz="29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데이터 적재와 전처리</a:t>
            </a:r>
            <a:endParaRPr lang="ko-KR" altLang="en-US" b="1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다음과 같이 훈련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/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검증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데이터셋을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나눌 수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있음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580" y="2219253"/>
            <a:ext cx="6769975" cy="42879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15.1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합성곱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신경망의 구성 요소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CNN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과 특성 계층 학습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이런 국부적인 픽셀 패치를 </a:t>
            </a:r>
            <a:r>
              <a:rPr lang="ko-KR" altLang="en-US" b="1" dirty="0" smtClean="0">
                <a:latin typeface="KoPub돋움체_Pro Light" pitchFamily="18" charset="-127"/>
                <a:ea typeface="KoPub돋움체_Pro Light" pitchFamily="18" charset="-127"/>
              </a:rPr>
              <a:t>국부 </a:t>
            </a:r>
            <a:r>
              <a:rPr lang="ko-KR" altLang="en-US" b="1" dirty="0" err="1" smtClean="0">
                <a:latin typeface="KoPub돋움체_Pro Light" pitchFamily="18" charset="-127"/>
                <a:ea typeface="KoPub돋움체_Pro Light" pitchFamily="18" charset="-127"/>
              </a:rPr>
              <a:t>수용장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(local receptive field)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이라고 말함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CNN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은 일반적으로 이미지 관련 작업을 매우 잘 수행함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대체적으로 다음 두 개의 중요한 아이디어 때문임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buNone/>
            </a:pPr>
            <a:r>
              <a:rPr lang="ko-KR" altLang="en-US" b="1" dirty="0" smtClean="0">
                <a:latin typeface="KoPub돋움체_Pro Light" pitchFamily="18" charset="-127"/>
                <a:ea typeface="KoPub돋움체_Pro Light" pitchFamily="18" charset="-127"/>
              </a:rPr>
              <a:t>       희소 연결</a:t>
            </a:r>
            <a:r>
              <a:rPr lang="en-US" altLang="ko-KR" b="1" dirty="0" smtClean="0">
                <a:latin typeface="KoPub돋움체_Pro Light" pitchFamily="18" charset="-127"/>
                <a:ea typeface="KoPub돋움체_Pro Light" pitchFamily="18" charset="-127"/>
              </a:rPr>
              <a:t>: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특성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맵에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있는 하나의 원소는 작은 픽셀 패치 하나에만 연결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퍼셉트론처럼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buNone/>
            </a:pP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      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모든 입력 이미지에 연결되는 것과 매우 다르고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12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장에서 전체 이미지에 연결된 완전 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buNone/>
            </a:pP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      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연결 네트워크를 어떻게 구현했는지 돌아보고 비교해 보자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</a:t>
            </a:r>
          </a:p>
          <a:p>
            <a:pPr lvl="1">
              <a:buNone/>
            </a:pPr>
            <a:r>
              <a:rPr lang="ko-KR" altLang="en-US" b="1" dirty="0" smtClean="0">
                <a:latin typeface="KoPub돋움체_Pro Light" pitchFamily="18" charset="-127"/>
                <a:ea typeface="KoPub돋움체_Pro Light" pitchFamily="18" charset="-127"/>
              </a:rPr>
              <a:t>       </a:t>
            </a:r>
            <a:r>
              <a:rPr lang="ko-KR" altLang="en-US" b="1" dirty="0" err="1" smtClean="0">
                <a:latin typeface="KoPub돋움체_Pro Light" pitchFamily="18" charset="-127"/>
                <a:ea typeface="KoPub돋움체_Pro Light" pitchFamily="18" charset="-127"/>
              </a:rPr>
              <a:t>파라미터</a:t>
            </a:r>
            <a:r>
              <a:rPr lang="ko-KR" altLang="en-US" b="1" dirty="0" smtClean="0">
                <a:latin typeface="KoPub돋움체_Pro Light" pitchFamily="18" charset="-127"/>
                <a:ea typeface="KoPub돋움체_Pro Light" pitchFamily="18" charset="-127"/>
              </a:rPr>
              <a:t> 공유</a:t>
            </a:r>
            <a:r>
              <a:rPr lang="en-US" altLang="ko-KR" b="1" dirty="0" smtClean="0">
                <a:latin typeface="KoPub돋움체_Pro Light" pitchFamily="18" charset="-127"/>
                <a:ea typeface="KoPub돋움체_Pro Light" pitchFamily="18" charset="-127"/>
              </a:rPr>
              <a:t>: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동일한 가중치가 입력 이미지의 모든 패치에 사용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73187" y="3247034"/>
            <a:ext cx="124359" cy="1243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73187" y="4283960"/>
            <a:ext cx="124359" cy="1243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9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15.3 </a:t>
            </a:r>
            <a:r>
              <a:rPr lang="ko-KR" altLang="en-US" sz="2900" dirty="0" err="1" smtClean="0">
                <a:latin typeface="KoPub돋움체_Pro Bold" pitchFamily="18" charset="-127"/>
                <a:ea typeface="KoPub돋움체_Pro Bold" pitchFamily="18" charset="-127"/>
              </a:rPr>
              <a:t>텐서플로를</a:t>
            </a:r>
            <a:r>
              <a:rPr lang="ko-KR" altLang="en-US" sz="2900" dirty="0" smtClean="0">
                <a:latin typeface="KoPub돋움체_Pro Bold" pitchFamily="18" charset="-127"/>
                <a:ea typeface="KoPub돋움체_Pro Bold" pitchFamily="18" charset="-127"/>
              </a:rPr>
              <a:t> 사용하여 심층 </a:t>
            </a:r>
            <a:r>
              <a:rPr lang="ko-KR" altLang="en-US" sz="2900" dirty="0" err="1" smtClean="0">
                <a:latin typeface="KoPub돋움체_Pro Bold" pitchFamily="18" charset="-127"/>
                <a:ea typeface="KoPub돋움체_Pro Bold" pitchFamily="18" charset="-127"/>
              </a:rPr>
              <a:t>합성곱</a:t>
            </a:r>
            <a:r>
              <a:rPr lang="ko-KR" altLang="en-US" sz="2900" dirty="0" smtClean="0">
                <a:latin typeface="KoPub돋움체_Pro Bold" pitchFamily="18" charset="-127"/>
                <a:ea typeface="KoPub돋움체_Pro Bold" pitchFamily="18" charset="-127"/>
              </a:rPr>
              <a:t> 신경망 구현</a:t>
            </a:r>
            <a:endParaRPr lang="ko-KR" altLang="en-US" sz="29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텐서플로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케라스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API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를 사용하여 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CNN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구현</a:t>
            </a:r>
            <a:endParaRPr lang="ko-KR" altLang="en-US" b="1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텐서플로로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CNN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을 구현하기 위해 케라스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Sequential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클래스를 사용해서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합성곱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풀링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드롭아웃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완전 연결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밀집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층을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쌓겠음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케라스의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층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API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이런 층마다 클래스를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제공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tf.keras.layers.Conv2D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2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차원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합성곱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층이고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tf.keras.layers.MaxPool2D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tf.keras.layers.AvgPool2D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서브샘플링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최대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풀링과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평균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풀링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층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tf.keras.layers.Dropout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은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규제를 위해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드롭아웃을 수행하는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층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9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15.3 </a:t>
            </a:r>
            <a:r>
              <a:rPr lang="ko-KR" altLang="en-US" sz="2900" dirty="0" err="1" smtClean="0">
                <a:latin typeface="KoPub돋움체_Pro Bold" pitchFamily="18" charset="-127"/>
                <a:ea typeface="KoPub돋움체_Pro Bold" pitchFamily="18" charset="-127"/>
              </a:rPr>
              <a:t>텐서플로를</a:t>
            </a:r>
            <a:r>
              <a:rPr lang="ko-KR" altLang="en-US" sz="2900" dirty="0" smtClean="0">
                <a:latin typeface="KoPub돋움체_Pro Bold" pitchFamily="18" charset="-127"/>
                <a:ea typeface="KoPub돋움체_Pro Bold" pitchFamily="18" charset="-127"/>
              </a:rPr>
              <a:t> 사용하여 심층 </a:t>
            </a:r>
            <a:r>
              <a:rPr lang="ko-KR" altLang="en-US" sz="2900" dirty="0" err="1" smtClean="0">
                <a:latin typeface="KoPub돋움체_Pro Bold" pitchFamily="18" charset="-127"/>
                <a:ea typeface="KoPub돋움체_Pro Bold" pitchFamily="18" charset="-127"/>
              </a:rPr>
              <a:t>합성곱</a:t>
            </a:r>
            <a:r>
              <a:rPr lang="ko-KR" altLang="en-US" sz="2900" dirty="0" smtClean="0">
                <a:latin typeface="KoPub돋움체_Pro Bold" pitchFamily="18" charset="-127"/>
                <a:ea typeface="KoPub돋움체_Pro Bold" pitchFamily="18" charset="-127"/>
              </a:rPr>
              <a:t> 신경망 구현</a:t>
            </a:r>
            <a:endParaRPr lang="ko-KR" altLang="en-US" sz="29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텐서플로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케라스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API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를 사용하여 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CNN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구현</a:t>
            </a:r>
            <a:endParaRPr lang="ko-KR" altLang="en-US" b="1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buNone/>
            </a:pPr>
            <a:r>
              <a:rPr lang="ko-KR" altLang="en-US" b="1" dirty="0" err="1" smtClean="0">
                <a:latin typeface="KoPub돋움체_Pro Light" pitchFamily="18" charset="-127"/>
                <a:ea typeface="KoPub돋움체_Pro Light" pitchFamily="18" charset="-127"/>
              </a:rPr>
              <a:t>케라스에서</a:t>
            </a:r>
            <a:r>
              <a:rPr lang="ko-KR" altLang="en-US" b="1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b="1" dirty="0" smtClean="0">
                <a:latin typeface="KoPub돋움체_Pro Light" pitchFamily="18" charset="-127"/>
                <a:ea typeface="KoPub돋움체_Pro Light" pitchFamily="18" charset="-127"/>
              </a:rPr>
              <a:t>CNN </a:t>
            </a:r>
            <a:r>
              <a:rPr lang="ko-KR" altLang="en-US" b="1" dirty="0" smtClean="0">
                <a:latin typeface="KoPub돋움체_Pro Light" pitchFamily="18" charset="-127"/>
                <a:ea typeface="KoPub돋움체_Pro Light" pitchFamily="18" charset="-127"/>
              </a:rPr>
              <a:t>층 설정하기</a:t>
            </a: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Conv2D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클래스로 층을 구성하려면 필터 개수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출력 특성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맵의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개수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와 커널 크기를 지정해야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또한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합성곱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층의 동작을 바꿀 수 있는 매개변수가 더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가장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많이 사용하는 것은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스트라이드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기본값은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x, y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차원으로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와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패딩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패딩은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세임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패딩과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밸리드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패딩으로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지정할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수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그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외 다른 매개변수는 공식 문서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(https://www.tensorf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low.org/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api_docs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/python/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tf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/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keras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/layers/Conv2D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참고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9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15.3 </a:t>
            </a:r>
            <a:r>
              <a:rPr lang="ko-KR" altLang="en-US" sz="2900" dirty="0" err="1" smtClean="0">
                <a:latin typeface="KoPub돋움체_Pro Bold" pitchFamily="18" charset="-127"/>
                <a:ea typeface="KoPub돋움체_Pro Bold" pitchFamily="18" charset="-127"/>
              </a:rPr>
              <a:t>텐서플로를</a:t>
            </a:r>
            <a:r>
              <a:rPr lang="ko-KR" altLang="en-US" sz="2900" dirty="0" smtClean="0">
                <a:latin typeface="KoPub돋움체_Pro Bold" pitchFamily="18" charset="-127"/>
                <a:ea typeface="KoPub돋움체_Pro Bold" pitchFamily="18" charset="-127"/>
              </a:rPr>
              <a:t> 사용하여 심층 </a:t>
            </a:r>
            <a:r>
              <a:rPr lang="ko-KR" altLang="en-US" sz="2900" dirty="0" err="1" smtClean="0">
                <a:latin typeface="KoPub돋움체_Pro Bold" pitchFamily="18" charset="-127"/>
                <a:ea typeface="KoPub돋움체_Pro Bold" pitchFamily="18" charset="-127"/>
              </a:rPr>
              <a:t>합성곱</a:t>
            </a:r>
            <a:r>
              <a:rPr lang="ko-KR" altLang="en-US" sz="2900" dirty="0" smtClean="0">
                <a:latin typeface="KoPub돋움체_Pro Bold" pitchFamily="18" charset="-127"/>
                <a:ea typeface="KoPub돋움체_Pro Bold" pitchFamily="18" charset="-127"/>
              </a:rPr>
              <a:t> 신경망 구현</a:t>
            </a:r>
            <a:endParaRPr lang="ko-KR" altLang="en-US" sz="29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텐서플로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케라스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API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를 사용하여 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CNN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구현</a:t>
            </a:r>
            <a:endParaRPr lang="ko-KR" altLang="en-US" b="1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일반적으로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이미지를 읽을 때 채널 차원은 기본적으로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텐서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배열의 마지막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차원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이를 ‘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NHWC’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포맷이라고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N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은 배치에 있는 이미지 개수이고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H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W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각각 높이와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너비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C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채널을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나타냄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9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15.3 </a:t>
            </a:r>
            <a:r>
              <a:rPr lang="ko-KR" altLang="en-US" sz="2900" dirty="0" err="1" smtClean="0">
                <a:latin typeface="KoPub돋움체_Pro Bold" pitchFamily="18" charset="-127"/>
                <a:ea typeface="KoPub돋움체_Pro Bold" pitchFamily="18" charset="-127"/>
              </a:rPr>
              <a:t>텐서플로를</a:t>
            </a:r>
            <a:r>
              <a:rPr lang="ko-KR" altLang="en-US" sz="2900" dirty="0" smtClean="0">
                <a:latin typeface="KoPub돋움체_Pro Bold" pitchFamily="18" charset="-127"/>
                <a:ea typeface="KoPub돋움체_Pro Bold" pitchFamily="18" charset="-127"/>
              </a:rPr>
              <a:t> 사용하여 심층 </a:t>
            </a:r>
            <a:r>
              <a:rPr lang="ko-KR" altLang="en-US" sz="2900" dirty="0" err="1" smtClean="0">
                <a:latin typeface="KoPub돋움체_Pro Bold" pitchFamily="18" charset="-127"/>
                <a:ea typeface="KoPub돋움체_Pro Bold" pitchFamily="18" charset="-127"/>
              </a:rPr>
              <a:t>합성곱</a:t>
            </a:r>
            <a:r>
              <a:rPr lang="ko-KR" altLang="en-US" sz="2900" dirty="0" smtClean="0">
                <a:latin typeface="KoPub돋움체_Pro Bold" pitchFamily="18" charset="-127"/>
                <a:ea typeface="KoPub돋움체_Pro Bold" pitchFamily="18" charset="-127"/>
              </a:rPr>
              <a:t> 신경망 구현</a:t>
            </a:r>
            <a:endParaRPr lang="ko-KR" altLang="en-US" sz="29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텐서플로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케라스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API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를 사용하여 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CNN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구현</a:t>
            </a:r>
            <a:endParaRPr lang="ko-KR" altLang="en-US" b="1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Conv2D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클래스는 기본적으로 입력이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NHWC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포맷일 것이라고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가정함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파이토치와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같은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다른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도구는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NCHW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포맷을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사용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채널이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맨 처음 차원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배치 차원 바로 다음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차원 또는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배치 차원까지 생각하면 두 번째 차원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 놓인 데이터가 있다면 이 채널을 마지막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차원으로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옮기기 위해 두 축을 바꾸어야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NCHW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포맷의 입력을 사용하는 또 다른 방법은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data_format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="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channels_first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"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로 지정하는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것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층을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만들고 나면 배치를 위해 예약된 첫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번째 차원을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포함하여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4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차원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텐서로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층을 호출할 수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data_format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매개변수에 따라 두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번째 혹은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네 번째 차원이 채널에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해당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나머지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두 차원은 공간 방향 차원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9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15.3 </a:t>
            </a:r>
            <a:r>
              <a:rPr lang="ko-KR" altLang="en-US" sz="2900" dirty="0" err="1" smtClean="0">
                <a:latin typeface="KoPub돋움체_Pro Bold" pitchFamily="18" charset="-127"/>
                <a:ea typeface="KoPub돋움체_Pro Bold" pitchFamily="18" charset="-127"/>
              </a:rPr>
              <a:t>텐서플로를</a:t>
            </a:r>
            <a:r>
              <a:rPr lang="ko-KR" altLang="en-US" sz="2900" dirty="0" smtClean="0">
                <a:latin typeface="KoPub돋움체_Pro Bold" pitchFamily="18" charset="-127"/>
                <a:ea typeface="KoPub돋움체_Pro Bold" pitchFamily="18" charset="-127"/>
              </a:rPr>
              <a:t> 사용하여 심층 </a:t>
            </a:r>
            <a:r>
              <a:rPr lang="ko-KR" altLang="en-US" sz="2900" dirty="0" err="1" smtClean="0">
                <a:latin typeface="KoPub돋움체_Pro Bold" pitchFamily="18" charset="-127"/>
                <a:ea typeface="KoPub돋움체_Pro Bold" pitchFamily="18" charset="-127"/>
              </a:rPr>
              <a:t>합성곱</a:t>
            </a:r>
            <a:r>
              <a:rPr lang="ko-KR" altLang="en-US" sz="2900" dirty="0" smtClean="0">
                <a:latin typeface="KoPub돋움체_Pro Bold" pitchFamily="18" charset="-127"/>
                <a:ea typeface="KoPub돋움체_Pro Bold" pitchFamily="18" charset="-127"/>
              </a:rPr>
              <a:t> 신경망 구현</a:t>
            </a:r>
            <a:endParaRPr lang="ko-KR" altLang="en-US" sz="29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텐서플로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케라스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API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를 사용하여 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CNN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구현</a:t>
            </a:r>
            <a:endParaRPr lang="ko-KR" altLang="en-US" b="1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만들려는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CNN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모델의 구조에서 보면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합성곱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층 다음에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특성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맵의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크기를 감소시키는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서브샘플링을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위해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풀링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층이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뒤따름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MaxPool2D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AvgPool2D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각각 최대 풀링과 평균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풀링을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구현함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pool_size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매개변수는 최대나 평균을 계산하기 위한 윈도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또는 이웃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의 크기를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결정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또한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앞서 언급한 것처럼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strides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매개변수를 사용하여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풀링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층의 동작을 제어할 수도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있음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9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15.3 </a:t>
            </a:r>
            <a:r>
              <a:rPr lang="ko-KR" altLang="en-US" sz="2900" dirty="0" err="1" smtClean="0">
                <a:latin typeface="KoPub돋움체_Pro Bold" pitchFamily="18" charset="-127"/>
                <a:ea typeface="KoPub돋움체_Pro Bold" pitchFamily="18" charset="-127"/>
              </a:rPr>
              <a:t>텐서플로를</a:t>
            </a:r>
            <a:r>
              <a:rPr lang="ko-KR" altLang="en-US" sz="2900" dirty="0" smtClean="0">
                <a:latin typeface="KoPub돋움체_Pro Bold" pitchFamily="18" charset="-127"/>
                <a:ea typeface="KoPub돋움체_Pro Bold" pitchFamily="18" charset="-127"/>
              </a:rPr>
              <a:t> 사용하여 심층 </a:t>
            </a:r>
            <a:r>
              <a:rPr lang="ko-KR" altLang="en-US" sz="2900" dirty="0" err="1" smtClean="0">
                <a:latin typeface="KoPub돋움체_Pro Bold" pitchFamily="18" charset="-127"/>
                <a:ea typeface="KoPub돋움체_Pro Bold" pitchFamily="18" charset="-127"/>
              </a:rPr>
              <a:t>합성곱</a:t>
            </a:r>
            <a:r>
              <a:rPr lang="ko-KR" altLang="en-US" sz="2900" dirty="0" smtClean="0">
                <a:latin typeface="KoPub돋움체_Pro Bold" pitchFamily="18" charset="-127"/>
                <a:ea typeface="KoPub돋움체_Pro Bold" pitchFamily="18" charset="-127"/>
              </a:rPr>
              <a:t> 신경망 구현</a:t>
            </a:r>
            <a:endParaRPr lang="ko-KR" altLang="en-US" sz="29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텐서플로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케라스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API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를 사용하여 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CNN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구현</a:t>
            </a:r>
            <a:endParaRPr lang="ko-KR" altLang="en-US" b="1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마지막으로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Dropout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클래스는 규제를 위한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드롭아웃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층을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구현함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rate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매개변수를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사용하여 훈련하는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동안 입력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유닛을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드롭아웃할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확률을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결정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training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매개변수로 훈련을 위해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호출하는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것인지 추론을 위해 호출하는 것인지 지정하여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드롭아웃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층의 동작을 제어할 수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있음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9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15.3 </a:t>
            </a:r>
            <a:r>
              <a:rPr lang="ko-KR" altLang="en-US" sz="2900" dirty="0" err="1" smtClean="0">
                <a:latin typeface="KoPub돋움체_Pro Bold" pitchFamily="18" charset="-127"/>
                <a:ea typeface="KoPub돋움체_Pro Bold" pitchFamily="18" charset="-127"/>
              </a:rPr>
              <a:t>텐서플로를</a:t>
            </a:r>
            <a:r>
              <a:rPr lang="ko-KR" altLang="en-US" sz="2900" dirty="0" smtClean="0">
                <a:latin typeface="KoPub돋움체_Pro Bold" pitchFamily="18" charset="-127"/>
                <a:ea typeface="KoPub돋움체_Pro Bold" pitchFamily="18" charset="-127"/>
              </a:rPr>
              <a:t> 사용하여 심층 </a:t>
            </a:r>
            <a:r>
              <a:rPr lang="ko-KR" altLang="en-US" sz="2900" dirty="0" err="1" smtClean="0">
                <a:latin typeface="KoPub돋움체_Pro Bold" pitchFamily="18" charset="-127"/>
                <a:ea typeface="KoPub돋움체_Pro Bold" pitchFamily="18" charset="-127"/>
              </a:rPr>
              <a:t>합성곱</a:t>
            </a:r>
            <a:r>
              <a:rPr lang="ko-KR" altLang="en-US" sz="2900" dirty="0" smtClean="0">
                <a:latin typeface="KoPub돋움체_Pro Bold" pitchFamily="18" charset="-127"/>
                <a:ea typeface="KoPub돋움체_Pro Bold" pitchFamily="18" charset="-127"/>
              </a:rPr>
              <a:t> 신경망 구현</a:t>
            </a:r>
            <a:endParaRPr lang="ko-KR" altLang="en-US" sz="29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텐서플로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케라스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API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를 사용하여 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CNN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구현</a:t>
            </a:r>
            <a:endParaRPr lang="ko-KR" altLang="en-US" b="1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buNone/>
            </a:pPr>
            <a:r>
              <a:rPr lang="ko-KR" altLang="en-US" b="1" dirty="0" err="1" smtClean="0">
                <a:latin typeface="KoPub돋움체_Pro Light" pitchFamily="18" charset="-127"/>
                <a:ea typeface="KoPub돋움체_Pro Light" pitchFamily="18" charset="-127"/>
              </a:rPr>
              <a:t>케라스로</a:t>
            </a:r>
            <a:r>
              <a:rPr lang="ko-KR" altLang="en-US" b="1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b="1" dirty="0" smtClean="0">
                <a:latin typeface="KoPub돋움체_Pro Light" pitchFamily="18" charset="-127"/>
                <a:ea typeface="KoPub돋움체_Pro Light" pitchFamily="18" charset="-127"/>
              </a:rPr>
              <a:t>CNN </a:t>
            </a:r>
            <a:r>
              <a:rPr lang="ko-KR" altLang="en-US" b="1" dirty="0" smtClean="0">
                <a:latin typeface="KoPub돋움체_Pro Light" pitchFamily="18" charset="-127"/>
                <a:ea typeface="KoPub돋움체_Pro Light" pitchFamily="18" charset="-127"/>
              </a:rPr>
              <a:t>구성하기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클래스에 대해 알아보았으므로 이제 이전 그림에서 보았던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CNN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모델을 만들어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보자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다음 코드에서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Sequential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클래스를 사용하고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합성곱과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풀링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층을 추가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57973" y="2900801"/>
            <a:ext cx="4899562" cy="12033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57974" y="4079446"/>
            <a:ext cx="5300097" cy="1884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9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15.3 </a:t>
            </a:r>
            <a:r>
              <a:rPr lang="ko-KR" altLang="en-US" sz="2900" dirty="0" err="1" smtClean="0">
                <a:latin typeface="KoPub돋움체_Pro Bold" pitchFamily="18" charset="-127"/>
                <a:ea typeface="KoPub돋움체_Pro Bold" pitchFamily="18" charset="-127"/>
              </a:rPr>
              <a:t>텐서플로를</a:t>
            </a:r>
            <a:r>
              <a:rPr lang="ko-KR" altLang="en-US" sz="2900" dirty="0" smtClean="0">
                <a:latin typeface="KoPub돋움체_Pro Bold" pitchFamily="18" charset="-127"/>
                <a:ea typeface="KoPub돋움체_Pro Bold" pitchFamily="18" charset="-127"/>
              </a:rPr>
              <a:t> 사용하여 심층 </a:t>
            </a:r>
            <a:r>
              <a:rPr lang="ko-KR" altLang="en-US" sz="2900" dirty="0" err="1" smtClean="0">
                <a:latin typeface="KoPub돋움체_Pro Bold" pitchFamily="18" charset="-127"/>
                <a:ea typeface="KoPub돋움체_Pro Bold" pitchFamily="18" charset="-127"/>
              </a:rPr>
              <a:t>합성곱</a:t>
            </a:r>
            <a:r>
              <a:rPr lang="ko-KR" altLang="en-US" sz="2900" dirty="0" smtClean="0">
                <a:latin typeface="KoPub돋움체_Pro Bold" pitchFamily="18" charset="-127"/>
                <a:ea typeface="KoPub돋움체_Pro Bold" pitchFamily="18" charset="-127"/>
              </a:rPr>
              <a:t> 신경망 구현</a:t>
            </a:r>
            <a:endParaRPr lang="ko-KR" altLang="en-US" sz="29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텐서플로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케라스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API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를 사용하여 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CNN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구현</a:t>
            </a:r>
            <a:endParaRPr lang="ko-KR" altLang="en-US" b="1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00366" y="1931219"/>
            <a:ext cx="5050056" cy="22721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9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15.3 </a:t>
            </a:r>
            <a:r>
              <a:rPr lang="ko-KR" altLang="en-US" sz="2900" dirty="0" err="1" smtClean="0">
                <a:latin typeface="KoPub돋움체_Pro Bold" pitchFamily="18" charset="-127"/>
                <a:ea typeface="KoPub돋움체_Pro Bold" pitchFamily="18" charset="-127"/>
              </a:rPr>
              <a:t>텐서플로를</a:t>
            </a:r>
            <a:r>
              <a:rPr lang="ko-KR" altLang="en-US" sz="2900" dirty="0" smtClean="0">
                <a:latin typeface="KoPub돋움체_Pro Bold" pitchFamily="18" charset="-127"/>
                <a:ea typeface="KoPub돋움체_Pro Bold" pitchFamily="18" charset="-127"/>
              </a:rPr>
              <a:t> 사용하여 심층 </a:t>
            </a:r>
            <a:r>
              <a:rPr lang="ko-KR" altLang="en-US" sz="2900" dirty="0" err="1" smtClean="0">
                <a:latin typeface="KoPub돋움체_Pro Bold" pitchFamily="18" charset="-127"/>
                <a:ea typeface="KoPub돋움체_Pro Bold" pitchFamily="18" charset="-127"/>
              </a:rPr>
              <a:t>합성곱</a:t>
            </a:r>
            <a:r>
              <a:rPr lang="ko-KR" altLang="en-US" sz="2900" dirty="0" smtClean="0">
                <a:latin typeface="KoPub돋움체_Pro Bold" pitchFamily="18" charset="-127"/>
                <a:ea typeface="KoPub돋움체_Pro Bold" pitchFamily="18" charset="-127"/>
              </a:rPr>
              <a:t> 신경망 구현</a:t>
            </a:r>
            <a:endParaRPr lang="ko-KR" altLang="en-US" sz="29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텐서플로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케라스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API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를 사용하여 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CNN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구현</a:t>
            </a:r>
            <a:endParaRPr lang="ko-KR" altLang="en-US" b="1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모델에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합성곱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층 두 개를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추가했음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각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합성곱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층은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5×5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크기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커널과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'same'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패딩을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사용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앞서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언급한 것처럼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padding='same'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을 사용하면 특성 맵의 공간 방향 차원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수직과 수평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차원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보존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입력과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출력은 동일한 높이와 너비를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가짐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채널 개수는 사용한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필터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개수에 따라 달라질 수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있음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</a:t>
            </a: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풀링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크기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2×2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와 스트라이드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2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인 최대 풀링 층은 공간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방향 차원을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절반으로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줄임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MaxPool2D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strides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매개변수를 지정하지 않으면 기본적으로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풀링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크기와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동일하게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설정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9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15.3 </a:t>
            </a:r>
            <a:r>
              <a:rPr lang="ko-KR" altLang="en-US" sz="2900" dirty="0" err="1" smtClean="0">
                <a:latin typeface="KoPub돋움체_Pro Bold" pitchFamily="18" charset="-127"/>
                <a:ea typeface="KoPub돋움체_Pro Bold" pitchFamily="18" charset="-127"/>
              </a:rPr>
              <a:t>텐서플로를</a:t>
            </a:r>
            <a:r>
              <a:rPr lang="ko-KR" altLang="en-US" sz="2900" dirty="0" smtClean="0">
                <a:latin typeface="KoPub돋움체_Pro Bold" pitchFamily="18" charset="-127"/>
                <a:ea typeface="KoPub돋움체_Pro Bold" pitchFamily="18" charset="-127"/>
              </a:rPr>
              <a:t> 사용하여 심층 </a:t>
            </a:r>
            <a:r>
              <a:rPr lang="ko-KR" altLang="en-US" sz="2900" dirty="0" err="1" smtClean="0">
                <a:latin typeface="KoPub돋움체_Pro Bold" pitchFamily="18" charset="-127"/>
                <a:ea typeface="KoPub돋움체_Pro Bold" pitchFamily="18" charset="-127"/>
              </a:rPr>
              <a:t>합성곱</a:t>
            </a:r>
            <a:r>
              <a:rPr lang="ko-KR" altLang="en-US" sz="2900" dirty="0" smtClean="0">
                <a:latin typeface="KoPub돋움체_Pro Bold" pitchFamily="18" charset="-127"/>
                <a:ea typeface="KoPub돋움체_Pro Bold" pitchFamily="18" charset="-127"/>
              </a:rPr>
              <a:t> 신경망 구현</a:t>
            </a:r>
            <a:endParaRPr lang="ko-KR" altLang="en-US" sz="29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텐서플로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케라스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API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를 사용하여 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CNN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구현</a:t>
            </a:r>
            <a:endParaRPr lang="ko-KR" altLang="en-US" b="1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단계에서 수동으로 특성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맵의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크기를 계산할 수 있지만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케라스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API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사용하면 더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편리함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튜플로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지정한 입력 크기에 대해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compute_output_shape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메서드가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계산한 출력 크기는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(16, 7,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7,64)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64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개의 채널이 있고 높이와 너비가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7×7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인 특성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맵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첫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번째 차원은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배치 차원으로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여기서는 임의로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16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이라고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정했음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대신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input_shape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=(None, 28, 28, 1)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과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같이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None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으로 지정할 수도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있음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57973" y="2219253"/>
            <a:ext cx="7286625" cy="790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Custom 32">
      <a:dk1>
        <a:srgbClr val="464646"/>
      </a:dk1>
      <a:lt1>
        <a:sysClr val="window" lastClr="FFFFFF"/>
      </a:lt1>
      <a:dk2>
        <a:srgbClr val="474D49"/>
      </a:dk2>
      <a:lt2>
        <a:srgbClr val="EEECE1"/>
      </a:lt2>
      <a:accent1>
        <a:srgbClr val="68676C"/>
      </a:accent1>
      <a:accent2>
        <a:srgbClr val="BA6608"/>
      </a:accent2>
      <a:accent3>
        <a:srgbClr val="2D8F6C"/>
      </a:accent3>
      <a:accent4>
        <a:srgbClr val="8D8D8D"/>
      </a:accent4>
      <a:accent5>
        <a:srgbClr val="A94841"/>
      </a:accent5>
      <a:accent6>
        <a:srgbClr val="7688C0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BC650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3175" cap="flat" cmpd="sng" algn="ctr">
          <a:solidFill>
            <a:srgbClr val="BC6501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2_Office Theme">
  <a:themeElements>
    <a:clrScheme name="Custom 32">
      <a:dk1>
        <a:srgbClr val="464646"/>
      </a:dk1>
      <a:lt1>
        <a:sysClr val="window" lastClr="FFFFFF"/>
      </a:lt1>
      <a:dk2>
        <a:srgbClr val="474D49"/>
      </a:dk2>
      <a:lt2>
        <a:srgbClr val="EEECE1"/>
      </a:lt2>
      <a:accent1>
        <a:srgbClr val="68676C"/>
      </a:accent1>
      <a:accent2>
        <a:srgbClr val="BA6608"/>
      </a:accent2>
      <a:accent3>
        <a:srgbClr val="2D8F6C"/>
      </a:accent3>
      <a:accent4>
        <a:srgbClr val="8D8D8D"/>
      </a:accent4>
      <a:accent5>
        <a:srgbClr val="A94841"/>
      </a:accent5>
      <a:accent6>
        <a:srgbClr val="7688C0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31750">
          <a:solidFill>
            <a:srgbClr val="FF0000"/>
          </a:solidFill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3175" cap="flat" cmpd="sng" algn="ctr">
          <a:solidFill>
            <a:srgbClr val="BC6501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8337</TotalTime>
  <Words>7994</Words>
  <Application>Microsoft Office PowerPoint</Application>
  <PresentationFormat>화면 슬라이드 쇼(4:3)</PresentationFormat>
  <Paragraphs>839</Paragraphs>
  <Slides>165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2</vt:i4>
      </vt:variant>
      <vt:variant>
        <vt:lpstr>슬라이드 제목</vt:lpstr>
      </vt:variant>
      <vt:variant>
        <vt:i4>165</vt:i4>
      </vt:variant>
    </vt:vector>
  </HeadingPairs>
  <TitlesOfParts>
    <vt:vector size="167" baseType="lpstr">
      <vt:lpstr>1_Office Theme</vt:lpstr>
      <vt:lpstr>2_Office Theme</vt:lpstr>
      <vt:lpstr>슬라이드 1</vt:lpstr>
      <vt:lpstr>슬라이드 2</vt:lpstr>
      <vt:lpstr>15.1 합성곱 신경망의 구성 요소</vt:lpstr>
      <vt:lpstr>15.1 합성곱 신경망의 구성 요소</vt:lpstr>
      <vt:lpstr>15.1 합성곱 신경망의 구성 요소</vt:lpstr>
      <vt:lpstr>15.1 합성곱 신경망의 구성 요소</vt:lpstr>
      <vt:lpstr>15.1 합성곱 신경망의 구성 요소</vt:lpstr>
      <vt:lpstr>15.1 합성곱 신경망의 구성 요소</vt:lpstr>
      <vt:lpstr>15.1 합성곱 신경망의 구성 요소</vt:lpstr>
      <vt:lpstr>15.1 합성곱 신경망의 구성 요소</vt:lpstr>
      <vt:lpstr>15.1 합성곱 신경망의 구성 요소</vt:lpstr>
      <vt:lpstr>15.1 합성곱 신경망의 구성 요소</vt:lpstr>
      <vt:lpstr>15.1 합성곱 신경망의 구성 요소</vt:lpstr>
      <vt:lpstr>15.1 합성곱 신경망의 구성 요소</vt:lpstr>
      <vt:lpstr>15.1 합성곱 신경망의 구성 요소</vt:lpstr>
      <vt:lpstr>15.1 합성곱 신경망의 구성 요소</vt:lpstr>
      <vt:lpstr>15.1 합성곱 신경망의 구성 요소</vt:lpstr>
      <vt:lpstr>15.1 합성곱 신경망의 구성 요소</vt:lpstr>
      <vt:lpstr>15.1 합성곱 신경망의 구성 요소</vt:lpstr>
      <vt:lpstr>15.1 합성곱 신경망의 구성 요소</vt:lpstr>
      <vt:lpstr>15.1 합성곱 신경망의 구성 요소</vt:lpstr>
      <vt:lpstr>15.1 합성곱 신경망의 구성 요소</vt:lpstr>
      <vt:lpstr>15.1 합성곱 신경망의 구성 요소</vt:lpstr>
      <vt:lpstr>15.1 합성곱 신경망의 구성 요소</vt:lpstr>
      <vt:lpstr>15.1 합성곱 신경망의 구성 요소</vt:lpstr>
      <vt:lpstr>15.1 합성곱 신경망의 구성 요소</vt:lpstr>
      <vt:lpstr>15.1 합성곱 신경망의 구성 요소</vt:lpstr>
      <vt:lpstr>15.1 합성곱 신경망의 구성 요소</vt:lpstr>
      <vt:lpstr>15.1 합성곱 신경망의 구성 요소</vt:lpstr>
      <vt:lpstr>15.1 합성곱 신경망의 구성 요소</vt:lpstr>
      <vt:lpstr>15.1 합성곱 신경망의 구성 요소</vt:lpstr>
      <vt:lpstr>15.1 합성곱 신경망의 구성 요소</vt:lpstr>
      <vt:lpstr>15.1 합성곱 신경망의 구성 요소</vt:lpstr>
      <vt:lpstr>15.1 합성곱 신경망의 구성 요소</vt:lpstr>
      <vt:lpstr>15.1 합성곱 신경망의 구성 요소</vt:lpstr>
      <vt:lpstr>15.1 합성곱 신경망의 구성 요소</vt:lpstr>
      <vt:lpstr>15.1 합성곱 신경망의 구성 요소</vt:lpstr>
      <vt:lpstr>15.1 합성곱 신경망의 구성 요소</vt:lpstr>
      <vt:lpstr>15.1 합성곱 신경망의 구성 요소</vt:lpstr>
      <vt:lpstr>15.1 합성곱 신경망의 구성 요소</vt:lpstr>
      <vt:lpstr>15.1 합성곱 신경망의 구성 요소</vt:lpstr>
      <vt:lpstr>15.1 합성곱 신경망의 구성 요소</vt:lpstr>
      <vt:lpstr>15.1 합성곱 신경망의 구성 요소</vt:lpstr>
      <vt:lpstr>15.1 합성곱 신경망의 구성 요소</vt:lpstr>
      <vt:lpstr>15.1 합성곱 신경망의 구성 요소</vt:lpstr>
      <vt:lpstr>15.1 합성곱 신경망의 구성 요소</vt:lpstr>
      <vt:lpstr>15.2 기본 구성 요소를 사용하여 심층 합성곱 신경망 구성</vt:lpstr>
      <vt:lpstr>15.2 기본 구성 요소를 사용하여 심층 합성곱 신경망 구성</vt:lpstr>
      <vt:lpstr>15.2 기본 구성 요소를 사용하여 심층 합성곱 신경망 구성</vt:lpstr>
      <vt:lpstr>15.2 기본 구성 요소를 사용하여 심층 합성곱 신경망 구성</vt:lpstr>
      <vt:lpstr>15.2 기본 구성 요소를 사용하여 심층 합성곱 신경망 구성</vt:lpstr>
      <vt:lpstr>15.2 기본 구성 요소를 사용하여 심층 합성곱 신경망 구성</vt:lpstr>
      <vt:lpstr>15.2 기본 구성 요소를 사용하여 심층 합성곱 신경망 구성</vt:lpstr>
      <vt:lpstr>15.2 기본 구성 요소를 사용하여 심층 합성곱 신경망 구성</vt:lpstr>
      <vt:lpstr>15.2 기본 구성 요소를 사용하여 심층 합성곱 신경망 구성</vt:lpstr>
      <vt:lpstr>15.2 기본 구성 요소를 사용하여 심층 합성곱 신경망 구성</vt:lpstr>
      <vt:lpstr>15.2 기본 구성 요소를 사용하여 심층 합성곱 신경망 구성</vt:lpstr>
      <vt:lpstr>15.2 기본 구성 요소를 사용하여 심층 합성곱 신경망 구성</vt:lpstr>
      <vt:lpstr>15.2 기본 구성 요소를 사용하여 심층 합성곱 신경망 구성</vt:lpstr>
      <vt:lpstr>15.2 기본 구성 요소를 사용하여 심층 합성곱 신경망 구성</vt:lpstr>
      <vt:lpstr>15.2 기본 구성 요소를 사용하여 심층 합성곱 신경망 구성</vt:lpstr>
      <vt:lpstr>15.2 기본 구성 요소를 사용하여 심층 합성곱 신경망 구성</vt:lpstr>
      <vt:lpstr>15.2 기본 구성 요소를 사용하여 심층 합성곱 신경망 구성</vt:lpstr>
      <vt:lpstr>15.2 기본 구성 요소를 사용하여 심층 합성곱 신경망 구성</vt:lpstr>
      <vt:lpstr>15.2 기본 구성 요소를 사용하여 심층 합성곱 신경망 구성</vt:lpstr>
      <vt:lpstr>15.2 기본 구성 요소를 사용하여 심층 합성곱 신경망 구성</vt:lpstr>
      <vt:lpstr>15.2 기본 구성 요소를 사용하여 심층 합성곱 신경망 구성</vt:lpstr>
      <vt:lpstr>15.2 기본 구성 요소를 사용하여 심층 합성곱 신경망 구성</vt:lpstr>
      <vt:lpstr>15.2 기본 구성 요소를 사용하여 심층 합성곱 신경망 구성</vt:lpstr>
      <vt:lpstr>15.2 기본 구성 요소를 사용하여 심층 합성곱 신경망 구성</vt:lpstr>
      <vt:lpstr>15.2 기본 구성 요소를 사용하여 심층 합성곱 신경망 구성</vt:lpstr>
      <vt:lpstr>15.2 기본 구성 요소를 사용하여 심층 합성곱 신경망 구성</vt:lpstr>
      <vt:lpstr>15.2 기본 구성 요소를 사용하여 심층 합성곱 신경망 구성</vt:lpstr>
      <vt:lpstr>15.2 기본 구성 요소를 사용하여 심층 합성곱 신경망 구성</vt:lpstr>
      <vt:lpstr>15.2 기본 구성 요소를 사용하여 심층 합성곱 신경망 구성</vt:lpstr>
      <vt:lpstr>15.2 기본 구성 요소를 사용하여 심층 합성곱 신경망 구성</vt:lpstr>
      <vt:lpstr>15.2 기본 구성 요소를 사용하여 심층 합성곱 신경망 구성</vt:lpstr>
      <vt:lpstr>15.2 기본 구성 요소를 사용하여 심층 합성곱 신경망 구성</vt:lpstr>
      <vt:lpstr>15.2 기본 구성 요소를 사용하여 심층 합성곱 신경망 구성</vt:lpstr>
      <vt:lpstr>15.2 기본 구성 요소를 사용하여 심층 합성곱 신경망 구성</vt:lpstr>
      <vt:lpstr>15.3 텐서플로를 사용하여 심층 합성곱 신경망 구현</vt:lpstr>
      <vt:lpstr>15.3 텐서플로를 사용하여 심층 합성곱 신경망 구현</vt:lpstr>
      <vt:lpstr>15.3 텐서플로를 사용하여 심층 합성곱 신경망 구현</vt:lpstr>
      <vt:lpstr>15.3 텐서플로를 사용하여 심층 합성곱 신경망 구현</vt:lpstr>
      <vt:lpstr>15.3 텐서플로를 사용하여 심층 합성곱 신경망 구현</vt:lpstr>
      <vt:lpstr>15.3 텐서플로를 사용하여 심층 합성곱 신경망 구현</vt:lpstr>
      <vt:lpstr>15.3 텐서플로를 사용하여 심층 합성곱 신경망 구현</vt:lpstr>
      <vt:lpstr>15.3 텐서플로를 사용하여 심층 합성곱 신경망 구현</vt:lpstr>
      <vt:lpstr>15.3 텐서플로를 사용하여 심층 합성곱 신경망 구현</vt:lpstr>
      <vt:lpstr>15.3 텐서플로를 사용하여 심층 합성곱 신경망 구현</vt:lpstr>
      <vt:lpstr>15.3 텐서플로를 사용하여 심층 합성곱 신경망 구현</vt:lpstr>
      <vt:lpstr>15.3 텐서플로를 사용하여 심층 합성곱 신경망 구현</vt:lpstr>
      <vt:lpstr>15.3 텐서플로를 사용하여 심층 합성곱 신경망 구현</vt:lpstr>
      <vt:lpstr>15.3 텐서플로를 사용하여 심층 합성곱 신경망 구현</vt:lpstr>
      <vt:lpstr>15.3 텐서플로를 사용하여 심층 합성곱 신경망 구현</vt:lpstr>
      <vt:lpstr>15.3 텐서플로를 사용하여 심층 합성곱 신경망 구현</vt:lpstr>
      <vt:lpstr>15.3 텐서플로를 사용하여 심층 합성곱 신경망 구현</vt:lpstr>
      <vt:lpstr>15.3 텐서플로를 사용하여 심층 합성곱 신경망 구현</vt:lpstr>
      <vt:lpstr>15.3 텐서플로를 사용하여 심층 합성곱 신경망 구현</vt:lpstr>
      <vt:lpstr>15.3 텐서플로를 사용하여 심층 합성곱 신경망 구현</vt:lpstr>
      <vt:lpstr>15.3 텐서플로를 사용하여 심층 합성곱 신경망 구현</vt:lpstr>
      <vt:lpstr>15.3 텐서플로를 사용하여 심층 합성곱 신경망 구현</vt:lpstr>
      <vt:lpstr>15.3 텐서플로를 사용하여 심층 합성곱 신경망 구현</vt:lpstr>
      <vt:lpstr>15.3 텐서플로를 사용하여 심층 합성곱 신경망 구현</vt:lpstr>
      <vt:lpstr>15.3 텐서플로를 사용하여 심층 합성곱 신경망 구현</vt:lpstr>
      <vt:lpstr>15.3 텐서플로를 사용하여 심층 합성곱 신경망 구현</vt:lpstr>
      <vt:lpstr>15.3 텐서플로를 사용하여 심층 합성곱 신경망 구현</vt:lpstr>
      <vt:lpstr>15.3 텐서플로를 사용하여 심층 합성곱 신경망 구현</vt:lpstr>
      <vt:lpstr>15.3 텐서플로를 사용하여 심층 합성곱 신경망 구현</vt:lpstr>
      <vt:lpstr>15.3 텐서플로를 사용하여 심층 합성곱 신경망 구현</vt:lpstr>
      <vt:lpstr>15.3 텐서플로를 사용하여 심층 합성곱 신경망 구현</vt:lpstr>
      <vt:lpstr>15.3 텐서플로를 사용하여 심층 합성곱 신경망 구현</vt:lpstr>
      <vt:lpstr>15.4 합성곱 신경망을 사용하여 얼굴 이미지의 성별 분류</vt:lpstr>
      <vt:lpstr>15.4 합성곱 신경망을 사용하여 얼굴 이미지의 성별 분류</vt:lpstr>
      <vt:lpstr>15.4 합성곱 신경망을 사용하여 얼굴 이미지의 성별 분류</vt:lpstr>
      <vt:lpstr>15.4 합성곱 신경망을 사용하여 얼굴 이미지의 성별 분류</vt:lpstr>
      <vt:lpstr>15.4 합성곱 신경망을 사용하여 얼굴 이미지의 성별 분류</vt:lpstr>
      <vt:lpstr>15.4 합성곱 신경망을 사용하여 얼굴 이미지의 성별 분류</vt:lpstr>
      <vt:lpstr>15.4 합성곱 신경망을 사용하여 얼굴 이미지의 성별 분류</vt:lpstr>
      <vt:lpstr>15.4 합성곱 신경망을 사용하여 얼굴 이미지의 성별 분류</vt:lpstr>
      <vt:lpstr>15.4 합성곱 신경망을 사용하여 얼굴 이미지의 성별 분류</vt:lpstr>
      <vt:lpstr>15.4 합성곱 신경망을 사용하여 얼굴 이미지의 성별 분류</vt:lpstr>
      <vt:lpstr>15.4 합성곱 신경망을 사용하여 얼굴 이미지의 성별 분류</vt:lpstr>
      <vt:lpstr>15.4 합성곱 신경망을 사용하여 얼굴 이미지의 성별 분류</vt:lpstr>
      <vt:lpstr>15.4 합성곱 신경망을 사용하여 얼굴 이미지의 성별 분류</vt:lpstr>
      <vt:lpstr>15.4 합성곱 신경망을 사용하여 얼굴 이미지의 성별 분류</vt:lpstr>
      <vt:lpstr>15.4 합성곱 신경망을 사용하여 얼굴 이미지의 성별 분류</vt:lpstr>
      <vt:lpstr>15.4 합성곱 신경망을 사용하여 얼굴 이미지의 성별 분류</vt:lpstr>
      <vt:lpstr>15.4 합성곱 신경망을 사용하여 얼굴 이미지의 성별 분류</vt:lpstr>
      <vt:lpstr>15.4 합성곱 신경망을 사용하여 얼굴 이미지의 성별 분류</vt:lpstr>
      <vt:lpstr>15.4 합성곱 신경망을 사용하여 얼굴 이미지의 성별 분류</vt:lpstr>
      <vt:lpstr>15.4 합성곱 신경망을 사용하여 얼굴 이미지의 성별 분류</vt:lpstr>
      <vt:lpstr>15.4 합성곱 신경망을 사용하여 얼굴 이미지의 성별 분류</vt:lpstr>
      <vt:lpstr>15.4 합성곱 신경망을 사용하여 얼굴 이미지의 성별 분류</vt:lpstr>
      <vt:lpstr>15.4 합성곱 신경망을 사용하여 얼굴 이미지의 성별 분류</vt:lpstr>
      <vt:lpstr>15.4 합성곱 신경망을 사용하여 얼굴 이미지의 성별 분류</vt:lpstr>
      <vt:lpstr>15.4 합성곱 신경망을 사용하여 얼굴 이미지의 성별 분류</vt:lpstr>
      <vt:lpstr>15.4 합성곱 신경망을 사용하여 얼굴 이미지의 성별 분류</vt:lpstr>
      <vt:lpstr>15.4 합성곱 신경망을 사용하여 얼굴 이미지의 성별 분류</vt:lpstr>
      <vt:lpstr>15.4 합성곱 신경망을 사용하여 얼굴 이미지의 성별 분류</vt:lpstr>
      <vt:lpstr>15.4 합성곱 신경망을 사용하여 얼굴 이미지의 성별 분류</vt:lpstr>
      <vt:lpstr>15.4 합성곱 신경망을 사용하여 얼굴 이미지의 성별 분류</vt:lpstr>
      <vt:lpstr>15.4 합성곱 신경망을 사용하여 얼굴 이미지의 성별 분류</vt:lpstr>
      <vt:lpstr>15.4 합성곱 신경망을 사용하여 얼굴 이미지의 성별 분류</vt:lpstr>
      <vt:lpstr>15.4 합성곱 신경망을 사용하여 얼굴 이미지의 성별 분류</vt:lpstr>
      <vt:lpstr>15.4 합성곱 신경망을 사용하여 얼굴 이미지의 성별 분류</vt:lpstr>
      <vt:lpstr>15.4 합성곱 신경망을 사용하여 얼굴 이미지의 성별 분류</vt:lpstr>
      <vt:lpstr>15.4 합성곱 신경망을 사용하여 얼굴 이미지의 성별 분류</vt:lpstr>
      <vt:lpstr>15.4 합성곱 신경망을 사용하여 얼굴 이미지의 성별 분류</vt:lpstr>
      <vt:lpstr>15.4 합성곱 신경망을 사용하여 얼굴 이미지의 성별 분류</vt:lpstr>
      <vt:lpstr>15.4 합성곱 신경망을 사용하여 얼굴 이미지의 성별 분류</vt:lpstr>
      <vt:lpstr>15.4 합성곱 신경망을 사용하여 얼굴 이미지의 성별 분류</vt:lpstr>
      <vt:lpstr>15.4 합성곱 신경망을 사용하여 얼굴 이미지의 성별 분류</vt:lpstr>
      <vt:lpstr>15.4 합성곱 신경망을 사용하여 얼굴 이미지의 성별 분류</vt:lpstr>
      <vt:lpstr>15.4 합성곱 신경망을 사용하여 얼굴 이미지의 성별 분류</vt:lpstr>
      <vt:lpstr>15.4 합성곱 신경망을 사용하여 얼굴 이미지의 성별 분류</vt:lpstr>
      <vt:lpstr>15.4 합성곱 신경망을 사용하여 얼굴 이미지의 성별 분류</vt:lpstr>
      <vt:lpstr>15.4 합성곱 신경망을 사용하여 얼굴 이미지의 성별 분류</vt:lpstr>
      <vt:lpstr>15.4 합성곱 신경망을 사용하여 얼굴 이미지의 성별 분류</vt:lpstr>
      <vt:lpstr>15.4 합성곱 신경망을 사용하여 얼굴 이미지의 성별 분류</vt:lpstr>
      <vt:lpstr>15.4 합성곱 신경망을 사용하여 얼굴 이미지의 성별 분류</vt:lpstr>
      <vt:lpstr>15.4 합성곱 신경망을 사용하여 얼굴 이미지의 성별 분류</vt:lpstr>
      <vt:lpstr>15.5 요약</vt:lpstr>
      <vt:lpstr>15.5 요약</vt:lpstr>
      <vt:lpstr>15.5 요약</vt:lpstr>
    </vt:vector>
  </TitlesOfParts>
  <Company>The National Academies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Megan Ellinger</dc:creator>
  <cp:lastModifiedBy>admin</cp:lastModifiedBy>
  <cp:revision>1346</cp:revision>
  <cp:lastPrinted>2016-08-10T06:58:55Z</cp:lastPrinted>
  <dcterms:created xsi:type="dcterms:W3CDTF">2013-04-05T19:58:06Z</dcterms:created>
  <dcterms:modified xsi:type="dcterms:W3CDTF">2021-04-21T05:15:08Z</dcterms:modified>
</cp:coreProperties>
</file>